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Ex1.xml" ContentType="application/vnd.ms-office.chartex+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1" r:id="rId3"/>
  </p:sldMasterIdLst>
  <p:notesMasterIdLst>
    <p:notesMasterId r:id="rId48"/>
  </p:notesMasterIdLst>
  <p:sldIdLst>
    <p:sldId id="588" r:id="rId4"/>
    <p:sldId id="587" r:id="rId5"/>
    <p:sldId id="429" r:id="rId6"/>
    <p:sldId id="598" r:id="rId7"/>
    <p:sldId id="572" r:id="rId8"/>
    <p:sldId id="686" r:id="rId9"/>
    <p:sldId id="601" r:id="rId10"/>
    <p:sldId id="599" r:id="rId11"/>
    <p:sldId id="603" r:id="rId12"/>
    <p:sldId id="605" r:id="rId13"/>
    <p:sldId id="606" r:id="rId14"/>
    <p:sldId id="609" r:id="rId15"/>
    <p:sldId id="628" r:id="rId16"/>
    <p:sldId id="619" r:id="rId17"/>
    <p:sldId id="674" r:id="rId18"/>
    <p:sldId id="629" r:id="rId19"/>
    <p:sldId id="685" r:id="rId20"/>
    <p:sldId id="630" r:id="rId21"/>
    <p:sldId id="653" r:id="rId22"/>
    <p:sldId id="663" r:id="rId23"/>
    <p:sldId id="635" r:id="rId24"/>
    <p:sldId id="634" r:id="rId25"/>
    <p:sldId id="664" r:id="rId26"/>
    <p:sldId id="660" r:id="rId27"/>
    <p:sldId id="659" r:id="rId28"/>
    <p:sldId id="661" r:id="rId29"/>
    <p:sldId id="638" r:id="rId30"/>
    <p:sldId id="652" r:id="rId31"/>
    <p:sldId id="648" r:id="rId32"/>
    <p:sldId id="675" r:id="rId33"/>
    <p:sldId id="657" r:id="rId34"/>
    <p:sldId id="667" r:id="rId35"/>
    <p:sldId id="677" r:id="rId36"/>
    <p:sldId id="676" r:id="rId37"/>
    <p:sldId id="678" r:id="rId38"/>
    <p:sldId id="679" r:id="rId39"/>
    <p:sldId id="680" r:id="rId40"/>
    <p:sldId id="681" r:id="rId41"/>
    <p:sldId id="662" r:id="rId42"/>
    <p:sldId id="670" r:id="rId43"/>
    <p:sldId id="684" r:id="rId44"/>
    <p:sldId id="687" r:id="rId45"/>
    <p:sldId id="642" r:id="rId46"/>
    <p:sldId id="394" r:id="rId47"/>
  </p:sldIdLst>
  <p:sldSz cx="9906000" cy="6858000" type="A4"/>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065" userDrawn="1">
          <p15:clr>
            <a:srgbClr val="A4A3A4"/>
          </p15:clr>
        </p15:guide>
        <p15:guide id="7" orient="horz" pos="4156">
          <p15:clr>
            <a:srgbClr val="A4A3A4"/>
          </p15:clr>
        </p15:guide>
        <p15:guide id="8" orient="horz" pos="2523">
          <p15:clr>
            <a:srgbClr val="A4A3A4"/>
          </p15:clr>
        </p15:guide>
        <p15:guide id="10" orient="horz" pos="890" userDrawn="1">
          <p15:clr>
            <a:srgbClr val="A4A3A4"/>
          </p15:clr>
        </p15:guide>
        <p15:guide id="11" pos="172">
          <p15:clr>
            <a:srgbClr val="A4A3A4"/>
          </p15:clr>
        </p15:guide>
        <p15:guide id="12" pos="6068" userDrawn="1">
          <p15:clr>
            <a:srgbClr val="A4A3A4"/>
          </p15:clr>
        </p15:guide>
        <p15:guide id="13" pos="3075">
          <p15:clr>
            <a:srgbClr val="A4A3A4"/>
          </p15:clr>
        </p15:guide>
        <p15:guide id="14" pos="3165">
          <p15:clr>
            <a:srgbClr val="A4A3A4"/>
          </p15:clr>
        </p15:guide>
        <p15:guide id="22" pos="4572">
          <p15:clr>
            <a:srgbClr val="A4A3A4"/>
          </p15:clr>
        </p15:guide>
        <p15:guide id="23" pos="4662">
          <p15:clr>
            <a:srgbClr val="A4A3A4"/>
          </p15:clr>
        </p15:guide>
        <p15:guide id="24" pos="1578">
          <p15:clr>
            <a:srgbClr val="A4A3A4"/>
          </p15:clr>
        </p15:guide>
        <p15:guide id="25" pos="1669">
          <p15:clr>
            <a:srgbClr val="A4A3A4"/>
          </p15:clr>
        </p15:guide>
        <p15:guide id="26" orient="horz" pos="2448" userDrawn="1">
          <p15:clr>
            <a:srgbClr val="A4A3A4"/>
          </p15:clr>
        </p15:guide>
        <p15:guide id="27" orient="horz" pos="346" userDrawn="1">
          <p15:clr>
            <a:srgbClr val="A4A3A4"/>
          </p15:clr>
        </p15:guide>
        <p15:guide id="28" orient="horz" pos="5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7F7F7F"/>
    <a:srgbClr val="4D4D4D"/>
    <a:srgbClr val="CCE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14" autoAdjust="0"/>
    <p:restoredTop sz="94304" autoAdjust="0"/>
  </p:normalViewPr>
  <p:slideViewPr>
    <p:cSldViewPr showGuides="1">
      <p:cViewPr varScale="1">
        <p:scale>
          <a:sx n="88" d="100"/>
          <a:sy n="88" d="100"/>
        </p:scale>
        <p:origin x="108" y="156"/>
      </p:cViewPr>
      <p:guideLst>
        <p:guide orient="horz" pos="4065"/>
        <p:guide orient="horz" pos="4156"/>
        <p:guide orient="horz" pos="2523"/>
        <p:guide orient="horz" pos="890"/>
        <p:guide pos="172"/>
        <p:guide pos="6068"/>
        <p:guide pos="3075"/>
        <p:guide pos="3165"/>
        <p:guide pos="4572"/>
        <p:guide pos="4662"/>
        <p:guide pos="1578"/>
        <p:guide pos="1669"/>
        <p:guide orient="horz" pos="2448"/>
        <p:guide orient="horz" pos="346"/>
        <p:guide orient="horz" pos="5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Volumes\d\Cloud\Projekti23\GTA_MzI\S&#780;tevilo%20letov%20Slovenija%20in%20primerljive%20drz&#780;ave(1).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Volumes\d\Cloud\Projekti23\GTA_MzI\Matrike%20Poslovnih%20rezultatov.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Volumes\d\Cloud\Projekti23\GTA_MzI\Matrike%20Poslovnih%20rezultatov.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Volumes\d\Cloud\Projekti23\GTA_MzI\S&#780;tevilo%20letov%20Slovenija%20in%20primerljive%20drz&#780;ave(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Volumes\d\Cloud\Projekti23\GTA-MzI\S&#780;tevilo%20letalskih%20potnikov(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Volumes\d\Cloud\Projekti23\GTA_MzI\Matrike%20Poslovnih%20rezultatov.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oleObject" Target="file:///\\Volumes\d\Cloud\Projekti23\GTA_MzI\Matrike%20Poslovnih%20rezultatov.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Volumes\d\Cloud\Projekti23\GTA_MzI\Matrike%20Poslovnih%20rezultatov.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oleObject" Target="file:///\\Volumes\d\Cloud\Projekti23\GTA_MzI\Matrike%20Poslovnih%20rezultatov.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Volumes\d\Cloud\Projekti23\GTA_MzI\Matrike%20Poslovnih%20rezultatov.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Volumes\d\Cloud\Projekti23\GTA_MzI\Matrike%20Poslovnih%20rezultatov.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Volumes\d\Cloud\Projekti23\GTA_MzI\Matrike%20Poslovnih%20rezultatov.xlsx" TargetMode="External"/><Relationship Id="rId4"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26863566487114E-2"/>
          <c:y val="2.6938777241766174E-2"/>
          <c:w val="0.89361723490843681"/>
          <c:h val="0.84975228095961464"/>
        </c:manualLayout>
      </c:layout>
      <c:lineChart>
        <c:grouping val="standard"/>
        <c:varyColors val="0"/>
        <c:ser>
          <c:idx val="0"/>
          <c:order val="0"/>
          <c:tx>
            <c:strRef>
              <c:f>Slike!$A$116</c:f>
              <c:strCache>
                <c:ptCount val="1"/>
                <c:pt idx="0">
                  <c:v>Češka</c:v>
                </c:pt>
              </c:strCache>
            </c:strRef>
          </c:tx>
          <c:spPr>
            <a:ln w="22225" cap="rnd">
              <a:solidFill>
                <a:schemeClr val="accent1"/>
              </a:solidFill>
              <a:round/>
            </a:ln>
            <a:effectLst/>
          </c:spPr>
          <c:marker>
            <c:symbol val="none"/>
          </c:marker>
          <c:cat>
            <c:strRef>
              <c:f>Slike!$B$115:$BJ$115</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Slike!$B$116:$BJ$116</c:f>
              <c:numCache>
                <c:formatCode>0.0</c:formatCode>
                <c:ptCount val="61"/>
                <c:pt idx="0" formatCode="General">
                  <c:v>100</c:v>
                </c:pt>
                <c:pt idx="1">
                  <c:v>108.24702361681121</c:v>
                </c:pt>
                <c:pt idx="2">
                  <c:v>109.02317096538798</c:v>
                </c:pt>
                <c:pt idx="3">
                  <c:v>110.00438101988625</c:v>
                </c:pt>
                <c:pt idx="4">
                  <c:v>110.63537310258096</c:v>
                </c:pt>
                <c:pt idx="5">
                  <c:v>111.39421385736854</c:v>
                </c:pt>
                <c:pt idx="6">
                  <c:v>112.81807992041341</c:v>
                </c:pt>
                <c:pt idx="7">
                  <c:v>114.35493971937417</c:v>
                </c:pt>
                <c:pt idx="8">
                  <c:v>115.81630559912136</c:v>
                </c:pt>
                <c:pt idx="9">
                  <c:v>116.78439401301257</c:v>
                </c:pt>
                <c:pt idx="10">
                  <c:v>117.36960204884764</c:v>
                </c:pt>
                <c:pt idx="11">
                  <c:v>117.57987123195632</c:v>
                </c:pt>
                <c:pt idx="12">
                  <c:v>117.92961468938338</c:v>
                </c:pt>
                <c:pt idx="13">
                  <c:v>118.17481999346555</c:v>
                </c:pt>
                <c:pt idx="14">
                  <c:v>118.43751642470554</c:v>
                </c:pt>
                <c:pt idx="15">
                  <c:v>118.71742059257291</c:v>
                </c:pt>
                <c:pt idx="16">
                  <c:v>119.12321606072993</c:v>
                </c:pt>
                <c:pt idx="17">
                  <c:v>119.6639449642409</c:v>
                </c:pt>
                <c:pt idx="18">
                  <c:v>120.30285221035554</c:v>
                </c:pt>
                <c:pt idx="19">
                  <c:v>120.74875073380846</c:v>
                </c:pt>
                <c:pt idx="20">
                  <c:v>121.47078367202619</c:v>
                </c:pt>
                <c:pt idx="21">
                  <c:v>122.18724765679694</c:v>
                </c:pt>
                <c:pt idx="22">
                  <c:v>123.03509280957491</c:v>
                </c:pt>
                <c:pt idx="23">
                  <c:v>123.56237713908362</c:v>
                </c:pt>
                <c:pt idx="24">
                  <c:v>124.25149723290565</c:v>
                </c:pt>
                <c:pt idx="25">
                  <c:v>124.74248780308578</c:v>
                </c:pt>
                <c:pt idx="26">
                  <c:v>124.9228889423816</c:v>
                </c:pt>
                <c:pt idx="27">
                  <c:v>119.49905121838981</c:v>
                </c:pt>
                <c:pt idx="28">
                  <c:v>110.09290431302266</c:v>
                </c:pt>
                <c:pt idx="29">
                  <c:v>99.982400129964205</c:v>
                </c:pt>
                <c:pt idx="30">
                  <c:v>87.473278497265696</c:v>
                </c:pt>
                <c:pt idx="31">
                  <c:v>74.922630266141596</c:v>
                </c:pt>
                <c:pt idx="32">
                  <c:v>62.898857754924201</c:v>
                </c:pt>
                <c:pt idx="33">
                  <c:v>51.45904767930341</c:v>
                </c:pt>
                <c:pt idx="34">
                  <c:v>41.437178827498045</c:v>
                </c:pt>
                <c:pt idx="35">
                  <c:v>33.453204232470526</c:v>
                </c:pt>
                <c:pt idx="36">
                  <c:v>25.271047389981455</c:v>
                </c:pt>
                <c:pt idx="37">
                  <c:v>18.721938364866293</c:v>
                </c:pt>
                <c:pt idx="38">
                  <c:v>12.400101954686184</c:v>
                </c:pt>
                <c:pt idx="39">
                  <c:v>10.04497506575237</c:v>
                </c:pt>
                <c:pt idx="40">
                  <c:v>10.698948143322454</c:v>
                </c:pt>
                <c:pt idx="41">
                  <c:v>11.589862066249786</c:v>
                </c:pt>
                <c:pt idx="42">
                  <c:v>13.557851128693409</c:v>
                </c:pt>
                <c:pt idx="43">
                  <c:v>16.406664093085219</c:v>
                </c:pt>
                <c:pt idx="44">
                  <c:v>19.204651295366585</c:v>
                </c:pt>
                <c:pt idx="45">
                  <c:v>22.261815613928515</c:v>
                </c:pt>
                <c:pt idx="46">
                  <c:v>25.793092289915762</c:v>
                </c:pt>
                <c:pt idx="47">
                  <c:v>29.027177975678828</c:v>
                </c:pt>
                <c:pt idx="48">
                  <c:v>31.611613937080381</c:v>
                </c:pt>
                <c:pt idx="49">
                  <c:v>33.347196402653786</c:v>
                </c:pt>
                <c:pt idx="50">
                  <c:v>35.789251689180567</c:v>
                </c:pt>
                <c:pt idx="51">
                  <c:v>39.315980935725875</c:v>
                </c:pt>
                <c:pt idx="52">
                  <c:v>44.075518303980168</c:v>
                </c:pt>
                <c:pt idx="53">
                  <c:v>49.464070611693515</c:v>
                </c:pt>
                <c:pt idx="54">
                  <c:v>55.748921262412551</c:v>
                </c:pt>
                <c:pt idx="55">
                  <c:v>61.410121622318513</c:v>
                </c:pt>
                <c:pt idx="56">
                  <c:v>66.206288864251491</c:v>
                </c:pt>
                <c:pt idx="57">
                  <c:v>70.056333753641027</c:v>
                </c:pt>
                <c:pt idx="58">
                  <c:v>72.708104623170513</c:v>
                </c:pt>
                <c:pt idx="59">
                  <c:v>74.138811601810588</c:v>
                </c:pt>
                <c:pt idx="60">
                  <c:v>76.38424658403197</c:v>
                </c:pt>
              </c:numCache>
            </c:numRef>
          </c:val>
          <c:smooth val="0"/>
          <c:extLst>
            <c:ext xmlns:c16="http://schemas.microsoft.com/office/drawing/2014/chart" uri="{C3380CC4-5D6E-409C-BE32-E72D297353CC}">
              <c16:uniqueId val="{00000000-241F-754E-9374-59C993AC9AA0}"/>
            </c:ext>
          </c:extLst>
        </c:ser>
        <c:ser>
          <c:idx val="1"/>
          <c:order val="1"/>
          <c:tx>
            <c:strRef>
              <c:f>Slike!$A$117</c:f>
              <c:strCache>
                <c:ptCount val="1"/>
                <c:pt idx="0">
                  <c:v>Hrvaška</c:v>
                </c:pt>
              </c:strCache>
            </c:strRef>
          </c:tx>
          <c:spPr>
            <a:ln w="22225" cap="rnd">
              <a:solidFill>
                <a:schemeClr val="accent2"/>
              </a:solidFill>
              <a:round/>
            </a:ln>
            <a:effectLst/>
          </c:spPr>
          <c:marker>
            <c:symbol val="none"/>
          </c:marker>
          <c:cat>
            <c:strRef>
              <c:f>Slike!$B$115:$BJ$115</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Slike!$B$117:$BJ$117</c:f>
              <c:numCache>
                <c:formatCode>0.0</c:formatCode>
                <c:ptCount val="61"/>
                <c:pt idx="0" formatCode="General">
                  <c:v>100</c:v>
                </c:pt>
                <c:pt idx="1">
                  <c:v>108.99443211078325</c:v>
                </c:pt>
                <c:pt idx="2">
                  <c:v>109.2862538752513</c:v>
                </c:pt>
                <c:pt idx="3">
                  <c:v>110.0700516369909</c:v>
                </c:pt>
                <c:pt idx="4">
                  <c:v>110.37474159512206</c:v>
                </c:pt>
                <c:pt idx="5">
                  <c:v>111.98633606594548</c:v>
                </c:pt>
                <c:pt idx="6">
                  <c:v>113.82806570366762</c:v>
                </c:pt>
                <c:pt idx="7">
                  <c:v>115.32486169775325</c:v>
                </c:pt>
                <c:pt idx="8">
                  <c:v>116.82452000868034</c:v>
                </c:pt>
                <c:pt idx="9">
                  <c:v>118.341841505586</c:v>
                </c:pt>
                <c:pt idx="10">
                  <c:v>119.42692869519216</c:v>
                </c:pt>
                <c:pt idx="11">
                  <c:v>119.66095367728562</c:v>
                </c:pt>
                <c:pt idx="12">
                  <c:v>119.85863702119175</c:v>
                </c:pt>
                <c:pt idx="13">
                  <c:v>119.95747257708321</c:v>
                </c:pt>
                <c:pt idx="14">
                  <c:v>120.25018728654881</c:v>
                </c:pt>
                <c:pt idx="15">
                  <c:v>120.32518243421841</c:v>
                </c:pt>
                <c:pt idx="16">
                  <c:v>122.19313774419686</c:v>
                </c:pt>
                <c:pt idx="17">
                  <c:v>123.13460757467914</c:v>
                </c:pt>
                <c:pt idx="18">
                  <c:v>124.89808831994613</c:v>
                </c:pt>
                <c:pt idx="19">
                  <c:v>126.12083582465158</c:v>
                </c:pt>
                <c:pt idx="20">
                  <c:v>127.85683098896706</c:v>
                </c:pt>
                <c:pt idx="21">
                  <c:v>128.61983414117503</c:v>
                </c:pt>
                <c:pt idx="22">
                  <c:v>130.07556689749737</c:v>
                </c:pt>
                <c:pt idx="23">
                  <c:v>130.47494572173693</c:v>
                </c:pt>
                <c:pt idx="24">
                  <c:v>130.72752683480653</c:v>
                </c:pt>
                <c:pt idx="25">
                  <c:v>130.77928094829372</c:v>
                </c:pt>
                <c:pt idx="26">
                  <c:v>130.78816146977604</c:v>
                </c:pt>
                <c:pt idx="27">
                  <c:v>128.45807654326558</c:v>
                </c:pt>
                <c:pt idx="28">
                  <c:v>119.86011710810548</c:v>
                </c:pt>
                <c:pt idx="29">
                  <c:v>107.15478193401427</c:v>
                </c:pt>
                <c:pt idx="30">
                  <c:v>90.006764058356325</c:v>
                </c:pt>
                <c:pt idx="31">
                  <c:v>71.283921474376129</c:v>
                </c:pt>
                <c:pt idx="32">
                  <c:v>55.553362041379081</c:v>
                </c:pt>
                <c:pt idx="33">
                  <c:v>40.67611552657349</c:v>
                </c:pt>
                <c:pt idx="34">
                  <c:v>30.112943169443238</c:v>
                </c:pt>
                <c:pt idx="35">
                  <c:v>26.776717176807196</c:v>
                </c:pt>
                <c:pt idx="36">
                  <c:v>23.954839734874028</c:v>
                </c:pt>
                <c:pt idx="37">
                  <c:v>21.580401129444944</c:v>
                </c:pt>
                <c:pt idx="38">
                  <c:v>19.21183394317773</c:v>
                </c:pt>
                <c:pt idx="39">
                  <c:v>18.319378230573832</c:v>
                </c:pt>
                <c:pt idx="40">
                  <c:v>19.068999439942043</c:v>
                </c:pt>
                <c:pt idx="41">
                  <c:v>20.224470266751108</c:v>
                </c:pt>
                <c:pt idx="42">
                  <c:v>23.047999045323554</c:v>
                </c:pt>
                <c:pt idx="43">
                  <c:v>29.324533897236929</c:v>
                </c:pt>
                <c:pt idx="44">
                  <c:v>37.340342122497837</c:v>
                </c:pt>
                <c:pt idx="45">
                  <c:v>45.748361147771519</c:v>
                </c:pt>
                <c:pt idx="46">
                  <c:v>51.217722650407126</c:v>
                </c:pt>
                <c:pt idx="47">
                  <c:v>52.916495463661029</c:v>
                </c:pt>
                <c:pt idx="48">
                  <c:v>54.777392838522005</c:v>
                </c:pt>
                <c:pt idx="49">
                  <c:v>56.155928664989034</c:v>
                </c:pt>
                <c:pt idx="50">
                  <c:v>57.715671165339202</c:v>
                </c:pt>
                <c:pt idx="51">
                  <c:v>60.05392715018327</c:v>
                </c:pt>
                <c:pt idx="52">
                  <c:v>66.078015442382835</c:v>
                </c:pt>
                <c:pt idx="53">
                  <c:v>74.932763841011877</c:v>
                </c:pt>
                <c:pt idx="54">
                  <c:v>86.546589960788609</c:v>
                </c:pt>
                <c:pt idx="55">
                  <c:v>79.52273353867875</c:v>
                </c:pt>
                <c:pt idx="56">
                  <c:v>68.161769870806467</c:v>
                </c:pt>
                <c:pt idx="57">
                  <c:v>60.695355229370811</c:v>
                </c:pt>
                <c:pt idx="58">
                  <c:v>57.512214259257213</c:v>
                </c:pt>
                <c:pt idx="59">
                  <c:v>57.771890003814086</c:v>
                </c:pt>
                <c:pt idx="60">
                  <c:v>57.86325173239738</c:v>
                </c:pt>
              </c:numCache>
            </c:numRef>
          </c:val>
          <c:smooth val="0"/>
          <c:extLst>
            <c:ext xmlns:c16="http://schemas.microsoft.com/office/drawing/2014/chart" uri="{C3380CC4-5D6E-409C-BE32-E72D297353CC}">
              <c16:uniqueId val="{00000001-241F-754E-9374-59C993AC9AA0}"/>
            </c:ext>
          </c:extLst>
        </c:ser>
        <c:ser>
          <c:idx val="2"/>
          <c:order val="2"/>
          <c:tx>
            <c:strRef>
              <c:f>Slike!$A$118</c:f>
              <c:strCache>
                <c:ptCount val="1"/>
                <c:pt idx="0">
                  <c:v>Madžarska</c:v>
                </c:pt>
              </c:strCache>
            </c:strRef>
          </c:tx>
          <c:spPr>
            <a:ln w="22225" cap="rnd">
              <a:solidFill>
                <a:schemeClr val="accent3"/>
              </a:solidFill>
              <a:round/>
            </a:ln>
            <a:effectLst/>
          </c:spPr>
          <c:marker>
            <c:symbol val="none"/>
          </c:marker>
          <c:cat>
            <c:strRef>
              <c:f>Slike!$B$115:$BJ$115</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Slike!$B$118:$BJ$118</c:f>
              <c:numCache>
                <c:formatCode>0.0</c:formatCode>
                <c:ptCount val="61"/>
                <c:pt idx="0" formatCode="General">
                  <c:v>100</c:v>
                </c:pt>
                <c:pt idx="1">
                  <c:v>107.59686600118908</c:v>
                </c:pt>
                <c:pt idx="2">
                  <c:v>108.62597839665445</c:v>
                </c:pt>
                <c:pt idx="3">
                  <c:v>110.00553035992557</c:v>
                </c:pt>
                <c:pt idx="4">
                  <c:v>111.205283632011</c:v>
                </c:pt>
                <c:pt idx="5">
                  <c:v>112.47802094667747</c:v>
                </c:pt>
                <c:pt idx="6">
                  <c:v>113.78191551750305</c:v>
                </c:pt>
                <c:pt idx="7">
                  <c:v>115.30973496507572</c:v>
                </c:pt>
                <c:pt idx="8">
                  <c:v>116.93852110842442</c:v>
                </c:pt>
                <c:pt idx="9">
                  <c:v>118.15666957362522</c:v>
                </c:pt>
                <c:pt idx="10">
                  <c:v>119.38048299449132</c:v>
                </c:pt>
                <c:pt idx="11">
                  <c:v>120.11564625083567</c:v>
                </c:pt>
                <c:pt idx="12">
                  <c:v>121.03555707817446</c:v>
                </c:pt>
                <c:pt idx="13">
                  <c:v>121.49763287201914</c:v>
                </c:pt>
                <c:pt idx="14">
                  <c:v>122.04963983705031</c:v>
                </c:pt>
                <c:pt idx="15">
                  <c:v>122.62077398385023</c:v>
                </c:pt>
                <c:pt idx="16">
                  <c:v>123.58503377590577</c:v>
                </c:pt>
                <c:pt idx="17">
                  <c:v>124.7121292177448</c:v>
                </c:pt>
                <c:pt idx="18">
                  <c:v>125.82977245827715</c:v>
                </c:pt>
                <c:pt idx="19">
                  <c:v>126.72306117654843</c:v>
                </c:pt>
                <c:pt idx="20">
                  <c:v>127.58353770779212</c:v>
                </c:pt>
                <c:pt idx="21">
                  <c:v>128.69421909971894</c:v>
                </c:pt>
                <c:pt idx="22">
                  <c:v>129.91064898286396</c:v>
                </c:pt>
                <c:pt idx="23">
                  <c:v>131.35550706425406</c:v>
                </c:pt>
                <c:pt idx="24">
                  <c:v>133.11447579832677</c:v>
                </c:pt>
                <c:pt idx="25">
                  <c:v>134.46692826862602</c:v>
                </c:pt>
                <c:pt idx="26">
                  <c:v>135.62120276742104</c:v>
                </c:pt>
                <c:pt idx="27">
                  <c:v>130.05674437040059</c:v>
                </c:pt>
                <c:pt idx="28">
                  <c:v>119.1203405921987</c:v>
                </c:pt>
                <c:pt idx="29">
                  <c:v>107.66524328909288</c:v>
                </c:pt>
                <c:pt idx="30">
                  <c:v>96.190923327437417</c:v>
                </c:pt>
                <c:pt idx="31">
                  <c:v>85.421301572628551</c:v>
                </c:pt>
                <c:pt idx="32">
                  <c:v>75.282311911901971</c:v>
                </c:pt>
                <c:pt idx="33">
                  <c:v>63.514018941930289</c:v>
                </c:pt>
                <c:pt idx="34">
                  <c:v>51.87821591822042</c:v>
                </c:pt>
                <c:pt idx="35">
                  <c:v>41.822338795246132</c:v>
                </c:pt>
                <c:pt idx="36">
                  <c:v>31.550644365500762</c:v>
                </c:pt>
                <c:pt idx="37">
                  <c:v>22.493414588494076</c:v>
                </c:pt>
                <c:pt idx="38">
                  <c:v>13.806388072934446</c:v>
                </c:pt>
                <c:pt idx="39">
                  <c:v>10.246528341586217</c:v>
                </c:pt>
                <c:pt idx="40">
                  <c:v>10.679332545694095</c:v>
                </c:pt>
                <c:pt idx="41">
                  <c:v>11.187245150757507</c:v>
                </c:pt>
                <c:pt idx="42">
                  <c:v>12.621632611844916</c:v>
                </c:pt>
                <c:pt idx="43">
                  <c:v>14.4705325171041</c:v>
                </c:pt>
                <c:pt idx="44">
                  <c:v>16.939721198517375</c:v>
                </c:pt>
                <c:pt idx="45">
                  <c:v>21.389631393985528</c:v>
                </c:pt>
                <c:pt idx="46">
                  <c:v>26.642198973478738</c:v>
                </c:pt>
                <c:pt idx="47">
                  <c:v>32.049144551249512</c:v>
                </c:pt>
                <c:pt idx="48">
                  <c:v>37.15135211366033</c:v>
                </c:pt>
                <c:pt idx="49">
                  <c:v>41.154319585052598</c:v>
                </c:pt>
                <c:pt idx="50">
                  <c:v>45.703605196615534</c:v>
                </c:pt>
                <c:pt idx="51">
                  <c:v>51.587600510031656</c:v>
                </c:pt>
                <c:pt idx="52">
                  <c:v>59.14466728032599</c:v>
                </c:pt>
                <c:pt idx="53">
                  <c:v>67.31919830534018</c:v>
                </c:pt>
                <c:pt idx="54">
                  <c:v>74.984368660781016</c:v>
                </c:pt>
                <c:pt idx="55">
                  <c:v>84.405094455378219</c:v>
                </c:pt>
                <c:pt idx="56">
                  <c:v>92.511208410496593</c:v>
                </c:pt>
                <c:pt idx="57">
                  <c:v>98.004544562163034</c:v>
                </c:pt>
                <c:pt idx="58">
                  <c:v>99.295438377992696</c:v>
                </c:pt>
                <c:pt idx="59">
                  <c:v>95.860669142388431</c:v>
                </c:pt>
                <c:pt idx="60">
                  <c:v>92.428851730592896</c:v>
                </c:pt>
              </c:numCache>
            </c:numRef>
          </c:val>
          <c:smooth val="0"/>
          <c:extLst>
            <c:ext xmlns:c16="http://schemas.microsoft.com/office/drawing/2014/chart" uri="{C3380CC4-5D6E-409C-BE32-E72D297353CC}">
              <c16:uniqueId val="{00000002-241F-754E-9374-59C993AC9AA0}"/>
            </c:ext>
          </c:extLst>
        </c:ser>
        <c:ser>
          <c:idx val="3"/>
          <c:order val="3"/>
          <c:tx>
            <c:strRef>
              <c:f>Slike!$A$119</c:f>
              <c:strCache>
                <c:ptCount val="1"/>
                <c:pt idx="0">
                  <c:v>Avstrija</c:v>
                </c:pt>
              </c:strCache>
            </c:strRef>
          </c:tx>
          <c:spPr>
            <a:ln w="22225" cap="rnd">
              <a:solidFill>
                <a:schemeClr val="accent4"/>
              </a:solidFill>
              <a:round/>
            </a:ln>
            <a:effectLst/>
          </c:spPr>
          <c:marker>
            <c:symbol val="none"/>
          </c:marker>
          <c:dLbls>
            <c:dLbl>
              <c:idx val="60"/>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241F-754E-9374-59C993AC9AA0}"/>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Slike!$B$115:$BJ$115</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Slike!$B$119:$BJ$119</c:f>
              <c:numCache>
                <c:formatCode>0.0</c:formatCode>
                <c:ptCount val="61"/>
                <c:pt idx="0" formatCode="General">
                  <c:v>100</c:v>
                </c:pt>
                <c:pt idx="1">
                  <c:v>101.40010241794511</c:v>
                </c:pt>
                <c:pt idx="2">
                  <c:v>101.63073982025682</c:v>
                </c:pt>
                <c:pt idx="3">
                  <c:v>102.35767292938696</c:v>
                </c:pt>
                <c:pt idx="4">
                  <c:v>102.42185010829029</c:v>
                </c:pt>
                <c:pt idx="5">
                  <c:v>102.73299831048851</c:v>
                </c:pt>
                <c:pt idx="6">
                  <c:v>103.4665450983606</c:v>
                </c:pt>
                <c:pt idx="7">
                  <c:v>104.21833896553143</c:v>
                </c:pt>
                <c:pt idx="8">
                  <c:v>105.4276233208797</c:v>
                </c:pt>
                <c:pt idx="9">
                  <c:v>106.45272932581955</c:v>
                </c:pt>
                <c:pt idx="10">
                  <c:v>107.91787039307843</c:v>
                </c:pt>
                <c:pt idx="11">
                  <c:v>109.50958016038379</c:v>
                </c:pt>
                <c:pt idx="12">
                  <c:v>111.23929677744393</c:v>
                </c:pt>
                <c:pt idx="13">
                  <c:v>112.56315788072364</c:v>
                </c:pt>
                <c:pt idx="14">
                  <c:v>114.01769505189976</c:v>
                </c:pt>
                <c:pt idx="15">
                  <c:v>115.66264795059092</c:v>
                </c:pt>
                <c:pt idx="16">
                  <c:v>117.57561991404825</c:v>
                </c:pt>
                <c:pt idx="17">
                  <c:v>119.18167884371267</c:v>
                </c:pt>
                <c:pt idx="18">
                  <c:v>120.92611737475175</c:v>
                </c:pt>
                <c:pt idx="19">
                  <c:v>122.40181618789289</c:v>
                </c:pt>
                <c:pt idx="20">
                  <c:v>123.69327275034786</c:v>
                </c:pt>
                <c:pt idx="21">
                  <c:v>124.66592727734231</c:v>
                </c:pt>
                <c:pt idx="22">
                  <c:v>125.56304102604913</c:v>
                </c:pt>
                <c:pt idx="23">
                  <c:v>126.23826816047374</c:v>
                </c:pt>
                <c:pt idx="24">
                  <c:v>127.13240344623667</c:v>
                </c:pt>
                <c:pt idx="25">
                  <c:v>128.09311572133211</c:v>
                </c:pt>
                <c:pt idx="26">
                  <c:v>128.71792198663601</c:v>
                </c:pt>
                <c:pt idx="27">
                  <c:v>122.05923614909713</c:v>
                </c:pt>
                <c:pt idx="28">
                  <c:v>111.47954762153405</c:v>
                </c:pt>
                <c:pt idx="29">
                  <c:v>100.72673194158925</c:v>
                </c:pt>
                <c:pt idx="30">
                  <c:v>89.39881376234483</c:v>
                </c:pt>
                <c:pt idx="31">
                  <c:v>79.071286380632088</c:v>
                </c:pt>
                <c:pt idx="32">
                  <c:v>69.58557415730769</c:v>
                </c:pt>
                <c:pt idx="33">
                  <c:v>59.953949199870898</c:v>
                </c:pt>
                <c:pt idx="34">
                  <c:v>50.365701880946098</c:v>
                </c:pt>
                <c:pt idx="35">
                  <c:v>41.791409968502492</c:v>
                </c:pt>
                <c:pt idx="36">
                  <c:v>32.65753267419408</c:v>
                </c:pt>
                <c:pt idx="37">
                  <c:v>24.277866807562837</c:v>
                </c:pt>
                <c:pt idx="38">
                  <c:v>15.845138860332632</c:v>
                </c:pt>
                <c:pt idx="39">
                  <c:v>13.049210609694445</c:v>
                </c:pt>
                <c:pt idx="40">
                  <c:v>13.984142672753366</c:v>
                </c:pt>
                <c:pt idx="41">
                  <c:v>15.359315699026144</c:v>
                </c:pt>
                <c:pt idx="42">
                  <c:v>17.559380960143091</c:v>
                </c:pt>
                <c:pt idx="43">
                  <c:v>21.049617678130161</c:v>
                </c:pt>
                <c:pt idx="44">
                  <c:v>24.862848999797947</c:v>
                </c:pt>
                <c:pt idx="45">
                  <c:v>28.801836067979249</c:v>
                </c:pt>
                <c:pt idx="46">
                  <c:v>33.321144158138999</c:v>
                </c:pt>
                <c:pt idx="47">
                  <c:v>36.880222775301476</c:v>
                </c:pt>
                <c:pt idx="48">
                  <c:v>39.715442596694295</c:v>
                </c:pt>
                <c:pt idx="49">
                  <c:v>42.607831866535996</c:v>
                </c:pt>
                <c:pt idx="50">
                  <c:v>46.132599584589038</c:v>
                </c:pt>
                <c:pt idx="51">
                  <c:v>50.891040263979157</c:v>
                </c:pt>
                <c:pt idx="52">
                  <c:v>56.929314755313712</c:v>
                </c:pt>
                <c:pt idx="53">
                  <c:v>63.705147551953743</c:v>
                </c:pt>
                <c:pt idx="54">
                  <c:v>70.424070051271116</c:v>
                </c:pt>
                <c:pt idx="55">
                  <c:v>75.553192691583263</c:v>
                </c:pt>
                <c:pt idx="56">
                  <c:v>79.484266775376042</c:v>
                </c:pt>
                <c:pt idx="57">
                  <c:v>83.669703014584357</c:v>
                </c:pt>
                <c:pt idx="58">
                  <c:v>87.012188090467419</c:v>
                </c:pt>
                <c:pt idx="59">
                  <c:v>90.004240493428483</c:v>
                </c:pt>
                <c:pt idx="60">
                  <c:v>94.13892216206591</c:v>
                </c:pt>
              </c:numCache>
            </c:numRef>
          </c:val>
          <c:smooth val="0"/>
          <c:extLst>
            <c:ext xmlns:c16="http://schemas.microsoft.com/office/drawing/2014/chart" uri="{C3380CC4-5D6E-409C-BE32-E72D297353CC}">
              <c16:uniqueId val="{00000004-241F-754E-9374-59C993AC9AA0}"/>
            </c:ext>
          </c:extLst>
        </c:ser>
        <c:ser>
          <c:idx val="4"/>
          <c:order val="4"/>
          <c:tx>
            <c:strRef>
              <c:f>Slike!$A$120</c:f>
              <c:strCache>
                <c:ptCount val="1"/>
                <c:pt idx="0">
                  <c:v>Slovenija</c:v>
                </c:pt>
              </c:strCache>
            </c:strRef>
          </c:tx>
          <c:spPr>
            <a:ln w="28575" cap="rnd">
              <a:solidFill>
                <a:srgbClr val="00B050"/>
              </a:solidFill>
              <a:round/>
            </a:ln>
            <a:effectLst/>
          </c:spPr>
          <c:marker>
            <c:symbol val="circle"/>
            <c:size val="4"/>
            <c:spPr>
              <a:solidFill>
                <a:schemeClr val="bg1"/>
              </a:solidFill>
              <a:ln w="15875">
                <a:solidFill>
                  <a:srgbClr val="00B050"/>
                </a:solidFill>
                <a:round/>
              </a:ln>
              <a:effectLst/>
            </c:spPr>
          </c:marker>
          <c:dLbls>
            <c:dLbl>
              <c:idx val="60"/>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241F-754E-9374-59C993AC9AA0}"/>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Slike!$B$115:$BJ$115</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Slike!$B$120:$BJ$120</c:f>
              <c:numCache>
                <c:formatCode>0.0</c:formatCode>
                <c:ptCount val="61"/>
                <c:pt idx="0" formatCode="General">
                  <c:v>100</c:v>
                </c:pt>
                <c:pt idx="1">
                  <c:v>109.22408556582653</c:v>
                </c:pt>
                <c:pt idx="2">
                  <c:v>109.80442568185047</c:v>
                </c:pt>
                <c:pt idx="3">
                  <c:v>111.14851376921256</c:v>
                </c:pt>
                <c:pt idx="4">
                  <c:v>112.77848336944652</c:v>
                </c:pt>
                <c:pt idx="5">
                  <c:v>114.16236141698047</c:v>
                </c:pt>
                <c:pt idx="6">
                  <c:v>115.42641815819455</c:v>
                </c:pt>
                <c:pt idx="7">
                  <c:v>115.49032715419186</c:v>
                </c:pt>
                <c:pt idx="8">
                  <c:v>115.86713872191361</c:v>
                </c:pt>
                <c:pt idx="9">
                  <c:v>116.58122985478762</c:v>
                </c:pt>
                <c:pt idx="10">
                  <c:v>117.08031332605213</c:v>
                </c:pt>
                <c:pt idx="11">
                  <c:v>116.81300476055382</c:v>
                </c:pt>
                <c:pt idx="12">
                  <c:v>116.76238058108069</c:v>
                </c:pt>
                <c:pt idx="13">
                  <c:v>116.94088724194903</c:v>
                </c:pt>
                <c:pt idx="14">
                  <c:v>117.36961277715598</c:v>
                </c:pt>
                <c:pt idx="15">
                  <c:v>117.63202014820848</c:v>
                </c:pt>
                <c:pt idx="16">
                  <c:v>117.66284608169657</c:v>
                </c:pt>
                <c:pt idx="17">
                  <c:v>117.79840280176352</c:v>
                </c:pt>
                <c:pt idx="18">
                  <c:v>118.65146859293641</c:v>
                </c:pt>
                <c:pt idx="19">
                  <c:v>119.14436108174307</c:v>
                </c:pt>
                <c:pt idx="20">
                  <c:v>119.74643412577015</c:v>
                </c:pt>
                <c:pt idx="21">
                  <c:v>118.4906965172338</c:v>
                </c:pt>
                <c:pt idx="22">
                  <c:v>114.47919784214167</c:v>
                </c:pt>
                <c:pt idx="23">
                  <c:v>112.44204216650208</c:v>
                </c:pt>
                <c:pt idx="24">
                  <c:v>110.9534333323893</c:v>
                </c:pt>
                <c:pt idx="25">
                  <c:v>109.16952753291662</c:v>
                </c:pt>
                <c:pt idx="26">
                  <c:v>107.49299658544747</c:v>
                </c:pt>
                <c:pt idx="27">
                  <c:v>101.18715850511205</c:v>
                </c:pt>
                <c:pt idx="28">
                  <c:v>91.010602111200257</c:v>
                </c:pt>
                <c:pt idx="29">
                  <c:v>80.066299403112978</c:v>
                </c:pt>
                <c:pt idx="30">
                  <c:v>68.198186031391614</c:v>
                </c:pt>
                <c:pt idx="31">
                  <c:v>56.217345187416683</c:v>
                </c:pt>
                <c:pt idx="32">
                  <c:v>44.378961429373177</c:v>
                </c:pt>
                <c:pt idx="33">
                  <c:v>34.686526965786065</c:v>
                </c:pt>
                <c:pt idx="34">
                  <c:v>28.982181524872303</c:v>
                </c:pt>
                <c:pt idx="35">
                  <c:v>23.724231714930625</c:v>
                </c:pt>
                <c:pt idx="36">
                  <c:v>18.559211131257481</c:v>
                </c:pt>
                <c:pt idx="37">
                  <c:v>14.009548408135576</c:v>
                </c:pt>
                <c:pt idx="38">
                  <c:v>9.2217263285877937</c:v>
                </c:pt>
                <c:pt idx="39">
                  <c:v>7.4039635937986779</c:v>
                </c:pt>
                <c:pt idx="40">
                  <c:v>7.9548965431477896</c:v>
                </c:pt>
                <c:pt idx="41">
                  <c:v>8.8941846629265342</c:v>
                </c:pt>
                <c:pt idx="42">
                  <c:v>10.362285867647651</c:v>
                </c:pt>
                <c:pt idx="43">
                  <c:v>13.203559879402674</c:v>
                </c:pt>
                <c:pt idx="44">
                  <c:v>16.064761115943938</c:v>
                </c:pt>
                <c:pt idx="45">
                  <c:v>18.848962008165543</c:v>
                </c:pt>
                <c:pt idx="46">
                  <c:v>21.830887402635117</c:v>
                </c:pt>
                <c:pt idx="47">
                  <c:v>24.474114465139156</c:v>
                </c:pt>
                <c:pt idx="48">
                  <c:v>27.043372185151867</c:v>
                </c:pt>
                <c:pt idx="49">
                  <c:v>29.136440171114028</c:v>
                </c:pt>
                <c:pt idx="50">
                  <c:v>31.214740084338167</c:v>
                </c:pt>
                <c:pt idx="51">
                  <c:v>33.983399031014507</c:v>
                </c:pt>
                <c:pt idx="52">
                  <c:v>37.894810156371214</c:v>
                </c:pt>
                <c:pt idx="53">
                  <c:v>42.420547311869505</c:v>
                </c:pt>
                <c:pt idx="54">
                  <c:v>47.223330932357129</c:v>
                </c:pt>
                <c:pt idx="55">
                  <c:v>51.060321289418276</c:v>
                </c:pt>
                <c:pt idx="56">
                  <c:v>54.30130060610901</c:v>
                </c:pt>
                <c:pt idx="57">
                  <c:v>57.779085001812966</c:v>
                </c:pt>
                <c:pt idx="58">
                  <c:v>60.101090359914814</c:v>
                </c:pt>
                <c:pt idx="59">
                  <c:v>61.494190391734961</c:v>
                </c:pt>
                <c:pt idx="60">
                  <c:v>62.478040687330186</c:v>
                </c:pt>
              </c:numCache>
            </c:numRef>
          </c:val>
          <c:smooth val="0"/>
          <c:extLst>
            <c:ext xmlns:c16="http://schemas.microsoft.com/office/drawing/2014/chart" uri="{C3380CC4-5D6E-409C-BE32-E72D297353CC}">
              <c16:uniqueId val="{00000006-241F-754E-9374-59C993AC9AA0}"/>
            </c:ext>
          </c:extLst>
        </c:ser>
        <c:ser>
          <c:idx val="5"/>
          <c:order val="5"/>
          <c:tx>
            <c:strRef>
              <c:f>Slike!$A$121</c:f>
              <c:strCache>
                <c:ptCount val="1"/>
                <c:pt idx="0">
                  <c:v>Črna gora</c:v>
                </c:pt>
              </c:strCache>
            </c:strRef>
          </c:tx>
          <c:spPr>
            <a:ln w="22225" cap="rnd">
              <a:solidFill>
                <a:srgbClr val="0070C0"/>
              </a:solidFill>
              <a:round/>
            </a:ln>
            <a:effectLst/>
          </c:spPr>
          <c:marker>
            <c:symbol val="none"/>
          </c:marker>
          <c:dLbls>
            <c:dLbl>
              <c:idx val="60"/>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241F-754E-9374-59C993AC9AA0}"/>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Slike!$B$115:$BJ$115</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Slike!$B$121:$BJ$121</c:f>
              <c:numCache>
                <c:formatCode>0.0</c:formatCode>
                <c:ptCount val="61"/>
                <c:pt idx="0" formatCode="General">
                  <c:v>100</c:v>
                </c:pt>
                <c:pt idx="1">
                  <c:v>108.88761460757594</c:v>
                </c:pt>
                <c:pt idx="2">
                  <c:v>109.39068760192005</c:v>
                </c:pt>
                <c:pt idx="3">
                  <c:v>110.03083567285577</c:v>
                </c:pt>
                <c:pt idx="4">
                  <c:v>110.89901099461527</c:v>
                </c:pt>
                <c:pt idx="5">
                  <c:v>112.58023307738524</c:v>
                </c:pt>
                <c:pt idx="6">
                  <c:v>113.94322206038019</c:v>
                </c:pt>
                <c:pt idx="7">
                  <c:v>115.20824341150261</c:v>
                </c:pt>
                <c:pt idx="8">
                  <c:v>117.46911146243684</c:v>
                </c:pt>
                <c:pt idx="9">
                  <c:v>119.75142392644217</c:v>
                </c:pt>
                <c:pt idx="10">
                  <c:v>120.65542286168478</c:v>
                </c:pt>
                <c:pt idx="11">
                  <c:v>121.15511251475546</c:v>
                </c:pt>
                <c:pt idx="12">
                  <c:v>121.42642663187135</c:v>
                </c:pt>
                <c:pt idx="13">
                  <c:v>121.63888056183366</c:v>
                </c:pt>
                <c:pt idx="14">
                  <c:v>121.86163378067242</c:v>
                </c:pt>
                <c:pt idx="15">
                  <c:v>122.28345682943608</c:v>
                </c:pt>
                <c:pt idx="16">
                  <c:v>122.97798713583991</c:v>
                </c:pt>
                <c:pt idx="17">
                  <c:v>124.18912380168148</c:v>
                </c:pt>
                <c:pt idx="18">
                  <c:v>125.5358428935529</c:v>
                </c:pt>
                <c:pt idx="19">
                  <c:v>126.73120721845811</c:v>
                </c:pt>
                <c:pt idx="20">
                  <c:v>128.12370092755793</c:v>
                </c:pt>
                <c:pt idx="21">
                  <c:v>129.37673131916728</c:v>
                </c:pt>
                <c:pt idx="22">
                  <c:v>130.92943618856654</c:v>
                </c:pt>
                <c:pt idx="23">
                  <c:v>131.43927586545749</c:v>
                </c:pt>
                <c:pt idx="24">
                  <c:v>131.99016343279777</c:v>
                </c:pt>
                <c:pt idx="25">
                  <c:v>132.69255503216039</c:v>
                </c:pt>
                <c:pt idx="26">
                  <c:v>133.39240912556801</c:v>
                </c:pt>
                <c:pt idx="27">
                  <c:v>130.59145034635714</c:v>
                </c:pt>
                <c:pt idx="28">
                  <c:v>123.42080680250615</c:v>
                </c:pt>
                <c:pt idx="29">
                  <c:v>112.87398670794677</c:v>
                </c:pt>
                <c:pt idx="30">
                  <c:v>95.537198717813169</c:v>
                </c:pt>
                <c:pt idx="31">
                  <c:v>75.47114893045368</c:v>
                </c:pt>
                <c:pt idx="32">
                  <c:v>56.091071586277081</c:v>
                </c:pt>
                <c:pt idx="33">
                  <c:v>41.849792086215494</c:v>
                </c:pt>
                <c:pt idx="34">
                  <c:v>34.221501880117771</c:v>
                </c:pt>
                <c:pt idx="35">
                  <c:v>30.014516026713473</c:v>
                </c:pt>
                <c:pt idx="36">
                  <c:v>25.970079819488799</c:v>
                </c:pt>
                <c:pt idx="37">
                  <c:v>22.187454520803197</c:v>
                </c:pt>
                <c:pt idx="38">
                  <c:v>18.827050311031062</c:v>
                </c:pt>
                <c:pt idx="39">
                  <c:v>17.881008384964534</c:v>
                </c:pt>
                <c:pt idx="40">
                  <c:v>19.244892958296589</c:v>
                </c:pt>
                <c:pt idx="41">
                  <c:v>21.77568198582231</c:v>
                </c:pt>
                <c:pt idx="42">
                  <c:v>28.397975468288017</c:v>
                </c:pt>
                <c:pt idx="43">
                  <c:v>40.005473052059919</c:v>
                </c:pt>
                <c:pt idx="44">
                  <c:v>51.658944273135162</c:v>
                </c:pt>
                <c:pt idx="45">
                  <c:v>57.932902869496324</c:v>
                </c:pt>
                <c:pt idx="46">
                  <c:v>60.953480301366142</c:v>
                </c:pt>
                <c:pt idx="47">
                  <c:v>63.163448968143108</c:v>
                </c:pt>
                <c:pt idx="48">
                  <c:v>65.142554348028895</c:v>
                </c:pt>
                <c:pt idx="49">
                  <c:v>66.52743553926355</c:v>
                </c:pt>
                <c:pt idx="50">
                  <c:v>68.003069884655432</c:v>
                </c:pt>
                <c:pt idx="51">
                  <c:v>70.334590062181334</c:v>
                </c:pt>
                <c:pt idx="52">
                  <c:v>74.869710264087203</c:v>
                </c:pt>
                <c:pt idx="53">
                  <c:v>80.414658326067041</c:v>
                </c:pt>
                <c:pt idx="54">
                  <c:v>84.562734237299111</c:v>
                </c:pt>
                <c:pt idx="55">
                  <c:v>70.992749449896067</c:v>
                </c:pt>
                <c:pt idx="56">
                  <c:v>55.396591034891955</c:v>
                </c:pt>
                <c:pt idx="57">
                  <c:v>44.879375176474838</c:v>
                </c:pt>
                <c:pt idx="58">
                  <c:v>40.0432868662921</c:v>
                </c:pt>
                <c:pt idx="59">
                  <c:v>36.747613935883201</c:v>
                </c:pt>
                <c:pt idx="60">
                  <c:v>33.66140963431306</c:v>
                </c:pt>
              </c:numCache>
            </c:numRef>
          </c:val>
          <c:smooth val="0"/>
          <c:extLst>
            <c:ext xmlns:c16="http://schemas.microsoft.com/office/drawing/2014/chart" uri="{C3380CC4-5D6E-409C-BE32-E72D297353CC}">
              <c16:uniqueId val="{00000008-241F-754E-9374-59C993AC9AA0}"/>
            </c:ext>
          </c:extLst>
        </c:ser>
        <c:ser>
          <c:idx val="6"/>
          <c:order val="6"/>
          <c:tx>
            <c:strRef>
              <c:f>Slike!$A$122</c:f>
              <c:strCache>
                <c:ptCount val="1"/>
                <c:pt idx="0">
                  <c:v>Sev. Makedonija</c:v>
                </c:pt>
              </c:strCache>
            </c:strRef>
          </c:tx>
          <c:spPr>
            <a:ln w="22225" cap="rnd">
              <a:solidFill>
                <a:schemeClr val="accent1">
                  <a:lumMod val="60000"/>
                </a:schemeClr>
              </a:solidFill>
              <a:round/>
            </a:ln>
            <a:effectLst/>
          </c:spPr>
          <c:marker>
            <c:symbol val="none"/>
          </c:marker>
          <c:cat>
            <c:strRef>
              <c:f>Slike!$B$115:$BJ$115</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Slike!$B$122:$BJ$122</c:f>
              <c:numCache>
                <c:formatCode>0.0</c:formatCode>
                <c:ptCount val="61"/>
                <c:pt idx="0" formatCode="General">
                  <c:v>100</c:v>
                </c:pt>
                <c:pt idx="1">
                  <c:v>108.27302993735192</c:v>
                </c:pt>
                <c:pt idx="2">
                  <c:v>109.68311468501477</c:v>
                </c:pt>
                <c:pt idx="3">
                  <c:v>111.44803463725115</c:v>
                </c:pt>
                <c:pt idx="4">
                  <c:v>113.02104922447351</c:v>
                </c:pt>
                <c:pt idx="5">
                  <c:v>114.46580111866226</c:v>
                </c:pt>
                <c:pt idx="6">
                  <c:v>116.84403635968518</c:v>
                </c:pt>
                <c:pt idx="7">
                  <c:v>118.9436121326964</c:v>
                </c:pt>
                <c:pt idx="8">
                  <c:v>120.13862259320607</c:v>
                </c:pt>
                <c:pt idx="9">
                  <c:v>121.43809442226883</c:v>
                </c:pt>
                <c:pt idx="10">
                  <c:v>122.3818686799291</c:v>
                </c:pt>
                <c:pt idx="11">
                  <c:v>122.80161136116558</c:v>
                </c:pt>
                <c:pt idx="12">
                  <c:v>123.76378277784454</c:v>
                </c:pt>
                <c:pt idx="13">
                  <c:v>124.19991042883201</c:v>
                </c:pt>
                <c:pt idx="14">
                  <c:v>124.65248054069249</c:v>
                </c:pt>
                <c:pt idx="15">
                  <c:v>125.13839550327441</c:v>
                </c:pt>
                <c:pt idx="16">
                  <c:v>126.18990812343803</c:v>
                </c:pt>
                <c:pt idx="17">
                  <c:v>127.28890841031873</c:v>
                </c:pt>
                <c:pt idx="18">
                  <c:v>128.54123751939605</c:v>
                </c:pt>
                <c:pt idx="19">
                  <c:v>128.77810094176209</c:v>
                </c:pt>
                <c:pt idx="20">
                  <c:v>130.29914355475657</c:v>
                </c:pt>
                <c:pt idx="21">
                  <c:v>131.67214652877229</c:v>
                </c:pt>
                <c:pt idx="22">
                  <c:v>133.08884275545748</c:v>
                </c:pt>
                <c:pt idx="23">
                  <c:v>134.38291041905853</c:v>
                </c:pt>
                <c:pt idx="24">
                  <c:v>135.29540950638699</c:v>
                </c:pt>
                <c:pt idx="25">
                  <c:v>135.97621937232341</c:v>
                </c:pt>
                <c:pt idx="26">
                  <c:v>136.54359925468512</c:v>
                </c:pt>
                <c:pt idx="27">
                  <c:v>131.21411476032816</c:v>
                </c:pt>
                <c:pt idx="28">
                  <c:v>120.15696226110282</c:v>
                </c:pt>
                <c:pt idx="29">
                  <c:v>109.02668105477812</c:v>
                </c:pt>
                <c:pt idx="30">
                  <c:v>96.720763896035351</c:v>
                </c:pt>
                <c:pt idx="31">
                  <c:v>86.118998573645285</c:v>
                </c:pt>
                <c:pt idx="32">
                  <c:v>74.813656901033056</c:v>
                </c:pt>
                <c:pt idx="33">
                  <c:v>64.62887468602662</c:v>
                </c:pt>
                <c:pt idx="34">
                  <c:v>55.489223576649181</c:v>
                </c:pt>
                <c:pt idx="35">
                  <c:v>48.21791894786648</c:v>
                </c:pt>
                <c:pt idx="36">
                  <c:v>40.775060811234226</c:v>
                </c:pt>
                <c:pt idx="37">
                  <c:v>34.461040853766157</c:v>
                </c:pt>
                <c:pt idx="38">
                  <c:v>28.576019648165833</c:v>
                </c:pt>
                <c:pt idx="39">
                  <c:v>27.282066966808653</c:v>
                </c:pt>
                <c:pt idx="40">
                  <c:v>29.986621815926082</c:v>
                </c:pt>
                <c:pt idx="41">
                  <c:v>34.087406052320368</c:v>
                </c:pt>
                <c:pt idx="42">
                  <c:v>40.087122046178024</c:v>
                </c:pt>
                <c:pt idx="43">
                  <c:v>47.85808201568473</c:v>
                </c:pt>
                <c:pt idx="44">
                  <c:v>55.944323297874732</c:v>
                </c:pt>
                <c:pt idx="45">
                  <c:v>60.392238928503467</c:v>
                </c:pt>
                <c:pt idx="46">
                  <c:v>65.042868255069706</c:v>
                </c:pt>
                <c:pt idx="47">
                  <c:v>68.398969989059438</c:v>
                </c:pt>
                <c:pt idx="48">
                  <c:v>72.796983325849922</c:v>
                </c:pt>
                <c:pt idx="49">
                  <c:v>76.165618124421144</c:v>
                </c:pt>
                <c:pt idx="50">
                  <c:v>78.677405241695553</c:v>
                </c:pt>
                <c:pt idx="51">
                  <c:v>83.112730316620855</c:v>
                </c:pt>
                <c:pt idx="52">
                  <c:v>88.984816019786166</c:v>
                </c:pt>
                <c:pt idx="53">
                  <c:v>94.553176125776787</c:v>
                </c:pt>
                <c:pt idx="54">
                  <c:v>100.79866666590013</c:v>
                </c:pt>
                <c:pt idx="55">
                  <c:v>104.67742018938726</c:v>
                </c:pt>
                <c:pt idx="56">
                  <c:v>107.67483481363392</c:v>
                </c:pt>
                <c:pt idx="57">
                  <c:v>115.01213925039626</c:v>
                </c:pt>
                <c:pt idx="58">
                  <c:v>122.20623330242231</c:v>
                </c:pt>
                <c:pt idx="59">
                  <c:v>131.26907627289654</c:v>
                </c:pt>
                <c:pt idx="60">
                  <c:v>139.11327993174658</c:v>
                </c:pt>
              </c:numCache>
            </c:numRef>
          </c:val>
          <c:smooth val="0"/>
          <c:extLst>
            <c:ext xmlns:c16="http://schemas.microsoft.com/office/drawing/2014/chart" uri="{C3380CC4-5D6E-409C-BE32-E72D297353CC}">
              <c16:uniqueId val="{00000009-241F-754E-9374-59C993AC9AA0}"/>
            </c:ext>
          </c:extLst>
        </c:ser>
        <c:ser>
          <c:idx val="7"/>
          <c:order val="7"/>
          <c:tx>
            <c:strRef>
              <c:f>Slike!$A$123</c:f>
              <c:strCache>
                <c:ptCount val="1"/>
                <c:pt idx="0">
                  <c:v>Srbija</c:v>
                </c:pt>
              </c:strCache>
            </c:strRef>
          </c:tx>
          <c:spPr>
            <a:ln w="22225" cap="rnd">
              <a:solidFill>
                <a:srgbClr val="FF0000"/>
              </a:solidFill>
              <a:round/>
            </a:ln>
            <a:effectLst/>
          </c:spPr>
          <c:marker>
            <c:symbol val="none"/>
          </c:marker>
          <c:dLbls>
            <c:dLbl>
              <c:idx val="60"/>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241F-754E-9374-59C993AC9AA0}"/>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Slike!$B$115:$BJ$115</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Slike!$B$123:$BJ$123</c:f>
              <c:numCache>
                <c:formatCode>0.0</c:formatCode>
                <c:ptCount val="61"/>
                <c:pt idx="0" formatCode="General">
                  <c:v>100</c:v>
                </c:pt>
                <c:pt idx="1">
                  <c:v>105.06966268668623</c:v>
                </c:pt>
                <c:pt idx="2">
                  <c:v>106.1205011612022</c:v>
                </c:pt>
                <c:pt idx="3">
                  <c:v>107.19845693363058</c:v>
                </c:pt>
                <c:pt idx="4">
                  <c:v>108.55395479575944</c:v>
                </c:pt>
                <c:pt idx="5">
                  <c:v>110.22002776176554</c:v>
                </c:pt>
                <c:pt idx="6">
                  <c:v>111.58776727032462</c:v>
                </c:pt>
                <c:pt idx="7">
                  <c:v>113.29399801827103</c:v>
                </c:pt>
                <c:pt idx="8">
                  <c:v>115.16090307438948</c:v>
                </c:pt>
                <c:pt idx="9">
                  <c:v>116.16089661531971</c:v>
                </c:pt>
                <c:pt idx="10">
                  <c:v>117.29969358640821</c:v>
                </c:pt>
                <c:pt idx="11">
                  <c:v>118.38153559579852</c:v>
                </c:pt>
                <c:pt idx="12">
                  <c:v>119.20492125701271</c:v>
                </c:pt>
                <c:pt idx="13">
                  <c:v>119.96958155969045</c:v>
                </c:pt>
                <c:pt idx="14">
                  <c:v>120.66826219483615</c:v>
                </c:pt>
                <c:pt idx="15">
                  <c:v>121.42866922706109</c:v>
                </c:pt>
                <c:pt idx="16">
                  <c:v>122.63141638637933</c:v>
                </c:pt>
                <c:pt idx="17">
                  <c:v>123.97685321281776</c:v>
                </c:pt>
                <c:pt idx="18">
                  <c:v>126.28916420518834</c:v>
                </c:pt>
                <c:pt idx="19">
                  <c:v>129.75357173513947</c:v>
                </c:pt>
                <c:pt idx="20">
                  <c:v>134.09136784188212</c:v>
                </c:pt>
                <c:pt idx="21">
                  <c:v>138.14393574582166</c:v>
                </c:pt>
                <c:pt idx="22">
                  <c:v>140.80516604676089</c:v>
                </c:pt>
                <c:pt idx="23">
                  <c:v>142.79569661868058</c:v>
                </c:pt>
                <c:pt idx="24">
                  <c:v>144.81019231853239</c:v>
                </c:pt>
                <c:pt idx="25">
                  <c:v>146.33361879782893</c:v>
                </c:pt>
                <c:pt idx="26">
                  <c:v>147.55169500294159</c:v>
                </c:pt>
                <c:pt idx="27">
                  <c:v>142.82749899115268</c:v>
                </c:pt>
                <c:pt idx="28">
                  <c:v>132.23191140660748</c:v>
                </c:pt>
                <c:pt idx="29">
                  <c:v>120.85221074436927</c:v>
                </c:pt>
                <c:pt idx="30">
                  <c:v>108.91155336687646</c:v>
                </c:pt>
                <c:pt idx="31">
                  <c:v>94.262836533052734</c:v>
                </c:pt>
                <c:pt idx="32">
                  <c:v>79.584130904005818</c:v>
                </c:pt>
                <c:pt idx="33">
                  <c:v>68.184157038949394</c:v>
                </c:pt>
                <c:pt idx="34">
                  <c:v>59.610643316331817</c:v>
                </c:pt>
                <c:pt idx="35">
                  <c:v>49.634608264345573</c:v>
                </c:pt>
                <c:pt idx="36">
                  <c:v>41.852958503139547</c:v>
                </c:pt>
                <c:pt idx="37">
                  <c:v>34.492058663682521</c:v>
                </c:pt>
                <c:pt idx="38">
                  <c:v>27.86753595790227</c:v>
                </c:pt>
                <c:pt idx="39">
                  <c:v>26.102385539571344</c:v>
                </c:pt>
                <c:pt idx="40">
                  <c:v>28.877590534522927</c:v>
                </c:pt>
                <c:pt idx="41">
                  <c:v>32.920421255852233</c:v>
                </c:pt>
                <c:pt idx="42">
                  <c:v>38.213994162980029</c:v>
                </c:pt>
                <c:pt idx="43">
                  <c:v>47.644898120228987</c:v>
                </c:pt>
                <c:pt idx="44">
                  <c:v>56.944468858368779</c:v>
                </c:pt>
                <c:pt idx="45">
                  <c:v>61.534114710452229</c:v>
                </c:pt>
                <c:pt idx="46">
                  <c:v>63.95986064170156</c:v>
                </c:pt>
                <c:pt idx="47">
                  <c:v>69.705424497711519</c:v>
                </c:pt>
                <c:pt idx="48">
                  <c:v>73.655698008729971</c:v>
                </c:pt>
                <c:pt idx="49">
                  <c:v>76.954314351842513</c:v>
                </c:pt>
                <c:pt idx="50">
                  <c:v>79.873418065413617</c:v>
                </c:pt>
                <c:pt idx="51">
                  <c:v>84.54063752529899</c:v>
                </c:pt>
                <c:pt idx="52">
                  <c:v>90.767187975968454</c:v>
                </c:pt>
                <c:pt idx="53">
                  <c:v>97.328213887831211</c:v>
                </c:pt>
                <c:pt idx="54">
                  <c:v>102.7834758427822</c:v>
                </c:pt>
                <c:pt idx="55">
                  <c:v>116.86268307463966</c:v>
                </c:pt>
                <c:pt idx="56">
                  <c:v>132.07547844322244</c:v>
                </c:pt>
                <c:pt idx="57">
                  <c:v>142.59284230996258</c:v>
                </c:pt>
                <c:pt idx="58">
                  <c:v>150.62359989653632</c:v>
                </c:pt>
                <c:pt idx="59">
                  <c:v>157.38365689639974</c:v>
                </c:pt>
                <c:pt idx="60">
                  <c:v>164.56797362506603</c:v>
                </c:pt>
              </c:numCache>
            </c:numRef>
          </c:val>
          <c:smooth val="0"/>
          <c:extLst>
            <c:ext xmlns:c16="http://schemas.microsoft.com/office/drawing/2014/chart" uri="{C3380CC4-5D6E-409C-BE32-E72D297353CC}">
              <c16:uniqueId val="{0000000B-241F-754E-9374-59C993AC9AA0}"/>
            </c:ext>
          </c:extLst>
        </c:ser>
        <c:ser>
          <c:idx val="8"/>
          <c:order val="8"/>
          <c:tx>
            <c:strRef>
              <c:f>Slike!$A$124</c:f>
              <c:strCache>
                <c:ptCount val="1"/>
                <c:pt idx="0">
                  <c:v>2017=100</c:v>
                </c:pt>
              </c:strCache>
            </c:strRef>
          </c:tx>
          <c:spPr>
            <a:ln w="22225" cap="rnd">
              <a:solidFill>
                <a:schemeClr val="accent3">
                  <a:lumMod val="60000"/>
                </a:schemeClr>
              </a:solidFill>
              <a:round/>
            </a:ln>
            <a:effectLst/>
          </c:spPr>
          <c:marker>
            <c:symbol val="none"/>
          </c:marker>
          <c:cat>
            <c:strRef>
              <c:f>Slike!$B$115:$BJ$115</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Slike!$B$124:$BJ$124</c:f>
              <c:numCache>
                <c:formatCode>General</c:formatCode>
                <c:ptCount val="6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numCache>
            </c:numRef>
          </c:val>
          <c:smooth val="0"/>
          <c:extLst>
            <c:ext xmlns:c16="http://schemas.microsoft.com/office/drawing/2014/chart" uri="{C3380CC4-5D6E-409C-BE32-E72D297353CC}">
              <c16:uniqueId val="{0000000C-241F-754E-9374-59C993AC9AA0}"/>
            </c:ext>
          </c:extLst>
        </c:ser>
        <c:dLbls>
          <c:showLegendKey val="0"/>
          <c:showVal val="0"/>
          <c:showCatName val="0"/>
          <c:showSerName val="0"/>
          <c:showPercent val="0"/>
          <c:showBubbleSize val="0"/>
        </c:dLbls>
        <c:smooth val="0"/>
        <c:axId val="468547688"/>
        <c:axId val="468550040"/>
      </c:lineChart>
      <c:catAx>
        <c:axId val="468547688"/>
        <c:scaling>
          <c:orientation val="minMax"/>
        </c:scaling>
        <c:delete val="0"/>
        <c:axPos val="b"/>
        <c:majorGridlines>
          <c:spPr>
            <a:ln w="9525" cap="flat" cmpd="sng" algn="ctr">
              <a:solidFill>
                <a:schemeClr val="bg1">
                  <a:lumMod val="95000"/>
                  <a:alpha val="54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solidFill>
                <a:latin typeface="Arial" panose="020B0604020202020204" pitchFamily="34" charset="0"/>
                <a:ea typeface="+mn-ea"/>
                <a:cs typeface="Arial" panose="020B0604020202020204" pitchFamily="34" charset="0"/>
              </a:defRPr>
            </a:pPr>
            <a:endParaRPr lang="sl-SI"/>
          </a:p>
        </c:txPr>
        <c:crossAx val="468550040"/>
        <c:crosses val="autoZero"/>
        <c:auto val="1"/>
        <c:lblAlgn val="ctr"/>
        <c:lblOffset val="100"/>
        <c:noMultiLvlLbl val="0"/>
      </c:catAx>
      <c:valAx>
        <c:axId val="468550040"/>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468547688"/>
        <c:crosses val="autoZero"/>
        <c:crossBetween val="between"/>
      </c:valAx>
      <c:spPr>
        <a:noFill/>
        <a:ln>
          <a:solidFill>
            <a:schemeClr val="bg1">
              <a:lumMod val="95000"/>
            </a:schemeClr>
          </a:solidFill>
        </a:ln>
        <a:effectLst/>
      </c:spPr>
    </c:plotArea>
    <c:legend>
      <c:legendPos val="b"/>
      <c:layout>
        <c:manualLayout>
          <c:xMode val="edge"/>
          <c:yMode val="edge"/>
          <c:x val="4.2911717440002876E-2"/>
          <c:y val="0.60218593765220341"/>
          <c:w val="0.29610802792746155"/>
          <c:h val="0.26899903304387329"/>
        </c:manualLayout>
      </c:layout>
      <c:overlay val="0"/>
      <c:spPr>
        <a:solidFill>
          <a:schemeClr val="bg1"/>
        </a:solidFill>
        <a:ln>
          <a:solidFill>
            <a:schemeClr val="bg1">
              <a:lumMod val="65000"/>
            </a:schemeClr>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sz="800">
          <a:solidFill>
            <a:schemeClr val="tx1"/>
          </a:solidFill>
          <a:latin typeface="Arial" panose="020B0604020202020204" pitchFamily="34" charset="0"/>
          <a:cs typeface="Arial" panose="020B0604020202020204" pitchFamily="34" charset="0"/>
        </a:defRPr>
      </a:pPr>
      <a:endParaRPr lang="sl-SI"/>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0"/>
          <c:tx>
            <c:strRef>
              <c:f>'A220 base'!$W$119</c:f>
              <c:strCache>
                <c:ptCount val="1"/>
                <c:pt idx="0">
                  <c:v>PPP</c:v>
                </c:pt>
              </c:strCache>
            </c:strRef>
          </c:tx>
          <c:spPr>
            <a:ln w="28575" cap="rnd">
              <a:solidFill>
                <a:schemeClr val="accent4"/>
              </a:solidFill>
              <a:round/>
            </a:ln>
            <a:effectLst/>
          </c:spPr>
          <c:marker>
            <c:symbol val="none"/>
          </c:marker>
          <c:cat>
            <c:strRef>
              <c:f>'A220 base'!$X$115:$AG$115</c:f>
              <c:strCache>
                <c:ptCount val="10"/>
                <c:pt idx="0">
                  <c:v>Leto 1</c:v>
                </c:pt>
                <c:pt idx="1">
                  <c:v>Leto 2</c:v>
                </c:pt>
                <c:pt idx="2">
                  <c:v>Leto 3</c:v>
                </c:pt>
                <c:pt idx="3">
                  <c:v>Leto 4</c:v>
                </c:pt>
                <c:pt idx="4">
                  <c:v>Leto 5</c:v>
                </c:pt>
                <c:pt idx="5">
                  <c:v>Leto 6</c:v>
                </c:pt>
                <c:pt idx="6">
                  <c:v>Leto 7</c:v>
                </c:pt>
                <c:pt idx="7">
                  <c:v>Leto 8</c:v>
                </c:pt>
                <c:pt idx="8">
                  <c:v>Leto 9</c:v>
                </c:pt>
                <c:pt idx="9">
                  <c:v>Leto 10</c:v>
                </c:pt>
              </c:strCache>
            </c:strRef>
          </c:cat>
          <c:val>
            <c:numRef>
              <c:f>'A220 base'!$X$119:$AG$119</c:f>
              <c:numCache>
                <c:formatCode>#,##0.0;\-#,##0.0;" "</c:formatCode>
                <c:ptCount val="10"/>
                <c:pt idx="0">
                  <c:v>-15.833708113914415</c:v>
                </c:pt>
                <c:pt idx="1">
                  <c:v>-13.471979413872273</c:v>
                </c:pt>
                <c:pt idx="2">
                  <c:v>-11.042205528828024</c:v>
                </c:pt>
                <c:pt idx="3">
                  <c:v>-8.5442091995315472</c:v>
                </c:pt>
                <c:pt idx="4">
                  <c:v>-6.3433043037702737</c:v>
                </c:pt>
                <c:pt idx="5">
                  <c:v>-4.8107079132209272</c:v>
                </c:pt>
                <c:pt idx="6">
                  <c:v>-3.6285523281441034</c:v>
                </c:pt>
                <c:pt idx="7">
                  <c:v>-2.431122088813424</c:v>
                </c:pt>
                <c:pt idx="8">
                  <c:v>-1.2072382799562364</c:v>
                </c:pt>
                <c:pt idx="9">
                  <c:v>1.0478595095798373E-2</c:v>
                </c:pt>
              </c:numCache>
            </c:numRef>
          </c:val>
          <c:smooth val="0"/>
          <c:extLst>
            <c:ext xmlns:c16="http://schemas.microsoft.com/office/drawing/2014/chart" uri="{C3380CC4-5D6E-409C-BE32-E72D297353CC}">
              <c16:uniqueId val="{00000003-5620-4447-8564-3E2EAB2806C9}"/>
            </c:ext>
          </c:extLst>
        </c:ser>
        <c:dLbls>
          <c:showLegendKey val="0"/>
          <c:showVal val="0"/>
          <c:showCatName val="0"/>
          <c:showSerName val="0"/>
          <c:showPercent val="0"/>
          <c:showBubbleSize val="0"/>
        </c:dLbls>
        <c:smooth val="0"/>
        <c:axId val="468562192"/>
        <c:axId val="468560232"/>
      </c:lineChart>
      <c:catAx>
        <c:axId val="46856219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468560232"/>
        <c:crosses val="autoZero"/>
        <c:auto val="1"/>
        <c:lblAlgn val="ctr"/>
        <c:lblOffset val="100"/>
        <c:noMultiLvlLbl val="0"/>
      </c:catAx>
      <c:valAx>
        <c:axId val="468560232"/>
        <c:scaling>
          <c:orientation val="minMax"/>
        </c:scaling>
        <c:delete val="0"/>
        <c:axPos val="l"/>
        <c:majorGridlines>
          <c:spPr>
            <a:ln w="9525" cap="flat" cmpd="sng" algn="ctr">
              <a:solidFill>
                <a:schemeClr val="tx1">
                  <a:lumMod val="15000"/>
                  <a:lumOff val="85000"/>
                </a:schemeClr>
              </a:solidFill>
              <a:round/>
            </a:ln>
            <a:effectLst/>
          </c:spPr>
        </c:majorGridlines>
        <c:numFmt formatCode="#,##0.0;\-#,##0.0;&quot; &quot;"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468562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sl-SI"/>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'A220 opt'!$W$116</c:f>
              <c:strCache>
                <c:ptCount val="1"/>
                <c:pt idx="0">
                  <c:v>CR9-E175</c:v>
                </c:pt>
              </c:strCache>
            </c:strRef>
          </c:tx>
          <c:spPr>
            <a:ln w="28575" cap="rnd">
              <a:solidFill>
                <a:schemeClr val="accent1"/>
              </a:solidFill>
              <a:round/>
            </a:ln>
            <a:effectLst/>
          </c:spPr>
          <c:marker>
            <c:symbol val="none"/>
          </c:marker>
          <c:dLbls>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CB-2347-B6E6-7D461D6046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'A220 opt'!$X$115:$AG$115</c:f>
              <c:strCache>
                <c:ptCount val="10"/>
                <c:pt idx="0">
                  <c:v>Leto 1</c:v>
                </c:pt>
                <c:pt idx="1">
                  <c:v>Leto 2</c:v>
                </c:pt>
                <c:pt idx="2">
                  <c:v>Leto 3</c:v>
                </c:pt>
                <c:pt idx="3">
                  <c:v>Leto 4</c:v>
                </c:pt>
                <c:pt idx="4">
                  <c:v>Leto 5</c:v>
                </c:pt>
                <c:pt idx="5">
                  <c:v>Leto 6</c:v>
                </c:pt>
                <c:pt idx="6">
                  <c:v>Leto 7</c:v>
                </c:pt>
                <c:pt idx="7">
                  <c:v>Leto 8</c:v>
                </c:pt>
                <c:pt idx="8">
                  <c:v>Leto 9</c:v>
                </c:pt>
                <c:pt idx="9">
                  <c:v>Leto 10</c:v>
                </c:pt>
              </c:strCache>
            </c:strRef>
          </c:cat>
          <c:val>
            <c:numRef>
              <c:f>'A220 opt'!$X$116:$AG$116</c:f>
              <c:numCache>
                <c:formatCode>#,##0.0;\-#,##0.0;" "</c:formatCode>
                <c:ptCount val="10"/>
                <c:pt idx="0">
                  <c:v>-11.742905410413838</c:v>
                </c:pt>
                <c:pt idx="1">
                  <c:v>-9.4048112770524099</c:v>
                </c:pt>
                <c:pt idx="2">
                  <c:v>-6.9998536870229096</c:v>
                </c:pt>
                <c:pt idx="3">
                  <c:v>-4.5279144674919323</c:v>
                </c:pt>
                <c:pt idx="4">
                  <c:v>-2.3543695369844064</c:v>
                </c:pt>
                <c:pt idx="5">
                  <c:v>-0.85050110995150352</c:v>
                </c:pt>
                <c:pt idx="6">
                  <c:v>0.30149011343304066</c:v>
                </c:pt>
                <c:pt idx="7">
                  <c:v>1.4672477729868292</c:v>
                </c:pt>
                <c:pt idx="8">
                  <c:v>2.6578756184116155</c:v>
                </c:pt>
                <c:pt idx="9">
                  <c:v>3.8406732289263235</c:v>
                </c:pt>
              </c:numCache>
            </c:numRef>
          </c:val>
          <c:smooth val="0"/>
          <c:extLst>
            <c:ext xmlns:c16="http://schemas.microsoft.com/office/drawing/2014/chart" uri="{C3380CC4-5D6E-409C-BE32-E72D297353CC}">
              <c16:uniqueId val="{00000001-EFCB-2347-B6E6-7D461D6046A6}"/>
            </c:ext>
          </c:extLst>
        </c:ser>
        <c:ser>
          <c:idx val="1"/>
          <c:order val="1"/>
          <c:tx>
            <c:strRef>
              <c:f>'A220 opt'!$W$117</c:f>
              <c:strCache>
                <c:ptCount val="1"/>
                <c:pt idx="0">
                  <c:v>A220-100-base</c:v>
                </c:pt>
              </c:strCache>
            </c:strRef>
          </c:tx>
          <c:spPr>
            <a:ln w="28575" cap="rnd">
              <a:solidFill>
                <a:schemeClr val="accent2"/>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CB-2347-B6E6-7D461D6046A6}"/>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CB-2347-B6E6-7D461D6046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'A220 opt'!$X$115:$AG$115</c:f>
              <c:strCache>
                <c:ptCount val="10"/>
                <c:pt idx="0">
                  <c:v>Leto 1</c:v>
                </c:pt>
                <c:pt idx="1">
                  <c:v>Leto 2</c:v>
                </c:pt>
                <c:pt idx="2">
                  <c:v>Leto 3</c:v>
                </c:pt>
                <c:pt idx="3">
                  <c:v>Leto 4</c:v>
                </c:pt>
                <c:pt idx="4">
                  <c:v>Leto 5</c:v>
                </c:pt>
                <c:pt idx="5">
                  <c:v>Leto 6</c:v>
                </c:pt>
                <c:pt idx="6">
                  <c:v>Leto 7</c:v>
                </c:pt>
                <c:pt idx="7">
                  <c:v>Leto 8</c:v>
                </c:pt>
                <c:pt idx="8">
                  <c:v>Leto 9</c:v>
                </c:pt>
                <c:pt idx="9">
                  <c:v>Leto 10</c:v>
                </c:pt>
              </c:strCache>
            </c:strRef>
          </c:cat>
          <c:val>
            <c:numRef>
              <c:f>'A220 opt'!$X$117:$AG$117</c:f>
              <c:numCache>
                <c:formatCode>#,##0.0;\-#,##0.0;" "</c:formatCode>
                <c:ptCount val="10"/>
                <c:pt idx="0">
                  <c:v>-15.833708113914415</c:v>
                </c:pt>
                <c:pt idx="1">
                  <c:v>-13.471979413872273</c:v>
                </c:pt>
                <c:pt idx="2">
                  <c:v>-11.042205528828024</c:v>
                </c:pt>
                <c:pt idx="3">
                  <c:v>-8.5442091995315472</c:v>
                </c:pt>
                <c:pt idx="4">
                  <c:v>-6.3433043037702737</c:v>
                </c:pt>
                <c:pt idx="5">
                  <c:v>-4.8107079132209272</c:v>
                </c:pt>
                <c:pt idx="6">
                  <c:v>-3.6285523281441034</c:v>
                </c:pt>
                <c:pt idx="7">
                  <c:v>-2.431122088813424</c:v>
                </c:pt>
                <c:pt idx="8">
                  <c:v>-1.2072382799562364</c:v>
                </c:pt>
                <c:pt idx="9">
                  <c:v>1.0478595095798373E-2</c:v>
                </c:pt>
              </c:numCache>
            </c:numRef>
          </c:val>
          <c:smooth val="0"/>
          <c:extLst>
            <c:ext xmlns:c16="http://schemas.microsoft.com/office/drawing/2014/chart" uri="{C3380CC4-5D6E-409C-BE32-E72D297353CC}">
              <c16:uniqueId val="{00000004-EFCB-2347-B6E6-7D461D6046A6}"/>
            </c:ext>
          </c:extLst>
        </c:ser>
        <c:ser>
          <c:idx val="2"/>
          <c:order val="2"/>
          <c:tx>
            <c:strRef>
              <c:f>'A220 opt'!$W$118</c:f>
              <c:strCache>
                <c:ptCount val="1"/>
                <c:pt idx="0">
                  <c:v>A220-100-optim.</c:v>
                </c:pt>
              </c:strCache>
            </c:strRef>
          </c:tx>
          <c:spPr>
            <a:ln w="28575" cap="rnd">
              <a:solidFill>
                <a:schemeClr val="accent3"/>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CB-2347-B6E6-7D461D6046A6}"/>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CB-2347-B6E6-7D461D6046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'A220 opt'!$X$115:$AG$115</c:f>
              <c:strCache>
                <c:ptCount val="10"/>
                <c:pt idx="0">
                  <c:v>Leto 1</c:v>
                </c:pt>
                <c:pt idx="1">
                  <c:v>Leto 2</c:v>
                </c:pt>
                <c:pt idx="2">
                  <c:v>Leto 3</c:v>
                </c:pt>
                <c:pt idx="3">
                  <c:v>Leto 4</c:v>
                </c:pt>
                <c:pt idx="4">
                  <c:v>Leto 5</c:v>
                </c:pt>
                <c:pt idx="5">
                  <c:v>Leto 6</c:v>
                </c:pt>
                <c:pt idx="6">
                  <c:v>Leto 7</c:v>
                </c:pt>
                <c:pt idx="7">
                  <c:v>Leto 8</c:v>
                </c:pt>
                <c:pt idx="8">
                  <c:v>Leto 9</c:v>
                </c:pt>
                <c:pt idx="9">
                  <c:v>Leto 10</c:v>
                </c:pt>
              </c:strCache>
            </c:strRef>
          </c:cat>
          <c:val>
            <c:numRef>
              <c:f>'A220 opt'!$X$118:$AG$118</c:f>
              <c:numCache>
                <c:formatCode>#,##0.0;\-#,##0.0;" "</c:formatCode>
                <c:ptCount val="10"/>
                <c:pt idx="0">
                  <c:v>-11.573160613914416</c:v>
                </c:pt>
                <c:pt idx="1">
                  <c:v>-8.9594411638722651</c:v>
                </c:pt>
                <c:pt idx="2">
                  <c:v>-6.2705815288280178</c:v>
                </c:pt>
                <c:pt idx="3">
                  <c:v>-3.5064044495315478</c:v>
                </c:pt>
                <c:pt idx="4">
                  <c:v>-1.072428803770259</c:v>
                </c:pt>
                <c:pt idx="5">
                  <c:v>0.61927296177908775</c:v>
                </c:pt>
                <c:pt idx="6">
                  <c:v>1.9215114218559115</c:v>
                </c:pt>
                <c:pt idx="7">
                  <c:v>3.2402070361865758</c:v>
                </c:pt>
                <c:pt idx="8">
                  <c:v>4.5865387200437633</c:v>
                </c:pt>
                <c:pt idx="9">
                  <c:v>5.9278859700958133</c:v>
                </c:pt>
              </c:numCache>
            </c:numRef>
          </c:val>
          <c:smooth val="0"/>
          <c:extLst>
            <c:ext xmlns:c16="http://schemas.microsoft.com/office/drawing/2014/chart" uri="{C3380CC4-5D6E-409C-BE32-E72D297353CC}">
              <c16:uniqueId val="{00000007-EFCB-2347-B6E6-7D461D6046A6}"/>
            </c:ext>
          </c:extLst>
        </c:ser>
        <c:dLbls>
          <c:showLegendKey val="0"/>
          <c:showVal val="0"/>
          <c:showCatName val="0"/>
          <c:showSerName val="0"/>
          <c:showPercent val="0"/>
          <c:showBubbleSize val="0"/>
        </c:dLbls>
        <c:smooth val="0"/>
        <c:axId val="1770535023"/>
        <c:axId val="1876780735"/>
      </c:lineChart>
      <c:catAx>
        <c:axId val="17705350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1876780735"/>
        <c:crosses val="autoZero"/>
        <c:auto val="1"/>
        <c:lblAlgn val="ctr"/>
        <c:lblOffset val="100"/>
        <c:noMultiLvlLbl val="0"/>
      </c:catAx>
      <c:valAx>
        <c:axId val="1876780735"/>
        <c:scaling>
          <c:orientation val="minMax"/>
        </c:scaling>
        <c:delete val="0"/>
        <c:axPos val="l"/>
        <c:majorGridlines>
          <c:spPr>
            <a:ln w="9525" cap="flat" cmpd="sng" algn="ctr">
              <a:solidFill>
                <a:schemeClr val="tx1">
                  <a:lumMod val="15000"/>
                  <a:lumOff val="85000"/>
                </a:schemeClr>
              </a:solidFill>
              <a:round/>
            </a:ln>
            <a:effectLst/>
          </c:spPr>
        </c:majorGridlines>
        <c:numFmt formatCode="#,##0.0;\-#,##0.0;&quot; &quot;"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1770535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sl-S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822609722530485E-2"/>
          <c:y val="2.3952095808383235E-2"/>
          <c:w val="0.95070799646189785"/>
          <c:h val="0.8643358094119562"/>
        </c:manualLayout>
      </c:layout>
      <c:areaChart>
        <c:grouping val="standard"/>
        <c:varyColors val="0"/>
        <c:ser>
          <c:idx val="2"/>
          <c:order val="8"/>
          <c:tx>
            <c:strRef>
              <c:f>Slike!$A$251</c:f>
              <c:strCache>
                <c:ptCount val="1"/>
                <c:pt idx="0">
                  <c:v>Obdobje simulacije (2019-2022)</c:v>
                </c:pt>
              </c:strCache>
            </c:strRef>
          </c:tx>
          <c:spPr>
            <a:solidFill>
              <a:schemeClr val="bg1">
                <a:lumMod val="85000"/>
                <a:alpha val="44776"/>
              </a:schemeClr>
            </a:solidFill>
            <a:ln>
              <a:noFill/>
            </a:ln>
            <a:effectLst/>
          </c:spPr>
          <c:cat>
            <c:strRef>
              <c:f>Slike!$B$186:$BF$186</c:f>
              <c:strCache>
                <c:ptCount val="57"/>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strCache>
            </c:strRef>
          </c:cat>
          <c:val>
            <c:numRef>
              <c:f>Slike!$B$251:$BJ$251</c:f>
              <c:numCache>
                <c:formatCode>General</c:formatCode>
                <c:ptCount val="61"/>
                <c:pt idx="13">
                  <c:v>300</c:v>
                </c:pt>
                <c:pt idx="14">
                  <c:v>300</c:v>
                </c:pt>
                <c:pt idx="15">
                  <c:v>300</c:v>
                </c:pt>
                <c:pt idx="16">
                  <c:v>300</c:v>
                </c:pt>
                <c:pt idx="17">
                  <c:v>300</c:v>
                </c:pt>
                <c:pt idx="18">
                  <c:v>300</c:v>
                </c:pt>
                <c:pt idx="19">
                  <c:v>300</c:v>
                </c:pt>
                <c:pt idx="20">
                  <c:v>300</c:v>
                </c:pt>
                <c:pt idx="21">
                  <c:v>300</c:v>
                </c:pt>
                <c:pt idx="22">
                  <c:v>300</c:v>
                </c:pt>
                <c:pt idx="23">
                  <c:v>300</c:v>
                </c:pt>
                <c:pt idx="24">
                  <c:v>300</c:v>
                </c:pt>
                <c:pt idx="25">
                  <c:v>300</c:v>
                </c:pt>
                <c:pt idx="26">
                  <c:v>300</c:v>
                </c:pt>
                <c:pt idx="27">
                  <c:v>300</c:v>
                </c:pt>
                <c:pt idx="28">
                  <c:v>300</c:v>
                </c:pt>
                <c:pt idx="29">
                  <c:v>300</c:v>
                </c:pt>
                <c:pt idx="30">
                  <c:v>300</c:v>
                </c:pt>
                <c:pt idx="31">
                  <c:v>300</c:v>
                </c:pt>
                <c:pt idx="32">
                  <c:v>300</c:v>
                </c:pt>
                <c:pt idx="33">
                  <c:v>300</c:v>
                </c:pt>
                <c:pt idx="34">
                  <c:v>300</c:v>
                </c:pt>
                <c:pt idx="35">
                  <c:v>300</c:v>
                </c:pt>
                <c:pt idx="36">
                  <c:v>300</c:v>
                </c:pt>
                <c:pt idx="37">
                  <c:v>300</c:v>
                </c:pt>
                <c:pt idx="38">
                  <c:v>300</c:v>
                </c:pt>
                <c:pt idx="39">
                  <c:v>300</c:v>
                </c:pt>
                <c:pt idx="40">
                  <c:v>300</c:v>
                </c:pt>
                <c:pt idx="41">
                  <c:v>300</c:v>
                </c:pt>
                <c:pt idx="42">
                  <c:v>300</c:v>
                </c:pt>
                <c:pt idx="43">
                  <c:v>300</c:v>
                </c:pt>
                <c:pt idx="44">
                  <c:v>300</c:v>
                </c:pt>
                <c:pt idx="45">
                  <c:v>300</c:v>
                </c:pt>
                <c:pt idx="46">
                  <c:v>300</c:v>
                </c:pt>
                <c:pt idx="47">
                  <c:v>300</c:v>
                </c:pt>
                <c:pt idx="48">
                  <c:v>300</c:v>
                </c:pt>
                <c:pt idx="49">
                  <c:v>300</c:v>
                </c:pt>
                <c:pt idx="50">
                  <c:v>300</c:v>
                </c:pt>
                <c:pt idx="51">
                  <c:v>300</c:v>
                </c:pt>
                <c:pt idx="52">
                  <c:v>300</c:v>
                </c:pt>
                <c:pt idx="53">
                  <c:v>300</c:v>
                </c:pt>
                <c:pt idx="54">
                  <c:v>300</c:v>
                </c:pt>
                <c:pt idx="55">
                  <c:v>300</c:v>
                </c:pt>
                <c:pt idx="56">
                  <c:v>300</c:v>
                </c:pt>
                <c:pt idx="57">
                  <c:v>300</c:v>
                </c:pt>
                <c:pt idx="58">
                  <c:v>300</c:v>
                </c:pt>
                <c:pt idx="59">
                  <c:v>300</c:v>
                </c:pt>
                <c:pt idx="60">
                  <c:v>300</c:v>
                </c:pt>
              </c:numCache>
            </c:numRef>
          </c:val>
          <c:extLst>
            <c:ext xmlns:c16="http://schemas.microsoft.com/office/drawing/2014/chart" uri="{C3380CC4-5D6E-409C-BE32-E72D297353CC}">
              <c16:uniqueId val="{00000000-12FC-E049-A894-80B840A28ED8}"/>
            </c:ext>
          </c:extLst>
        </c:ser>
        <c:dLbls>
          <c:showLegendKey val="0"/>
          <c:showVal val="0"/>
          <c:showCatName val="0"/>
          <c:showSerName val="0"/>
          <c:showPercent val="0"/>
          <c:showBubbleSize val="0"/>
        </c:dLbls>
        <c:axId val="468546512"/>
        <c:axId val="468551608"/>
      </c:areaChart>
      <c:lineChart>
        <c:grouping val="standard"/>
        <c:varyColors val="0"/>
        <c:ser>
          <c:idx val="0"/>
          <c:order val="0"/>
          <c:tx>
            <c:strRef>
              <c:f>Slike!$A$187</c:f>
              <c:strCache>
                <c:ptCount val="1"/>
                <c:pt idx="0">
                  <c:v>Češka</c:v>
                </c:pt>
              </c:strCache>
            </c:strRef>
          </c:tx>
          <c:spPr>
            <a:ln w="22225" cap="rnd">
              <a:solidFill>
                <a:schemeClr val="accent1"/>
              </a:solidFill>
              <a:round/>
            </a:ln>
            <a:effectLst/>
          </c:spPr>
          <c:marker>
            <c:symbol val="none"/>
          </c:marker>
          <c:cat>
            <c:strRef>
              <c:f>Slike!$B$186:$BJ$186</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Slike!$B$187:$BF$187</c:f>
              <c:numCache>
                <c:formatCode>#,##0.000</c:formatCode>
                <c:ptCount val="57"/>
                <c:pt idx="0" formatCode="General">
                  <c:v>100</c:v>
                </c:pt>
                <c:pt idx="1">
                  <c:v>76.570267952979435</c:v>
                </c:pt>
                <c:pt idx="2">
                  <c:v>76.445011977799325</c:v>
                </c:pt>
                <c:pt idx="3">
                  <c:v>96.570311226086446</c:v>
                </c:pt>
                <c:pt idx="4">
                  <c:v>107.84114599775884</c:v>
                </c:pt>
                <c:pt idx="5">
                  <c:v>114.85909981315852</c:v>
                </c:pt>
                <c:pt idx="6">
                  <c:v>144.70597792402776</c:v>
                </c:pt>
                <c:pt idx="7">
                  <c:v>166.16825882196048</c:v>
                </c:pt>
                <c:pt idx="8">
                  <c:v>164.84638342057781</c:v>
                </c:pt>
                <c:pt idx="9">
                  <c:v>148.71054992447858</c:v>
                </c:pt>
                <c:pt idx="10">
                  <c:v>119.02810962022144</c:v>
                </c:pt>
                <c:pt idx="11">
                  <c:v>94.358662066342006</c:v>
                </c:pt>
                <c:pt idx="12">
                  <c:v>97.762445984835921</c:v>
                </c:pt>
              </c:numCache>
            </c:numRef>
          </c:val>
          <c:smooth val="0"/>
          <c:extLst>
            <c:ext xmlns:c16="http://schemas.microsoft.com/office/drawing/2014/chart" uri="{C3380CC4-5D6E-409C-BE32-E72D297353CC}">
              <c16:uniqueId val="{00000001-12FC-E049-A894-80B840A28ED8}"/>
            </c:ext>
          </c:extLst>
        </c:ser>
        <c:ser>
          <c:idx val="1"/>
          <c:order val="1"/>
          <c:tx>
            <c:strRef>
              <c:f>Slike!$A$188</c:f>
              <c:strCache>
                <c:ptCount val="1"/>
                <c:pt idx="0">
                  <c:v>Estonija</c:v>
                </c:pt>
              </c:strCache>
            </c:strRef>
          </c:tx>
          <c:spPr>
            <a:ln w="22225" cap="rnd">
              <a:solidFill>
                <a:schemeClr val="accent2"/>
              </a:solidFill>
              <a:round/>
            </a:ln>
            <a:effectLst/>
          </c:spPr>
          <c:marker>
            <c:symbol val="none"/>
          </c:marker>
          <c:cat>
            <c:strRef>
              <c:f>Slike!$B$186:$BJ$186</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Slike!$B$188:$BF$188</c:f>
              <c:numCache>
                <c:formatCode>#,##0.000</c:formatCode>
                <c:ptCount val="57"/>
                <c:pt idx="0" formatCode="General">
                  <c:v>100</c:v>
                </c:pt>
                <c:pt idx="1">
                  <c:v>83.456266473402053</c:v>
                </c:pt>
                <c:pt idx="2">
                  <c:v>81.903170235518758</c:v>
                </c:pt>
                <c:pt idx="3">
                  <c:v>100.5427225835389</c:v>
                </c:pt>
                <c:pt idx="4">
                  <c:v>114.01615610878825</c:v>
                </c:pt>
                <c:pt idx="5">
                  <c:v>131.39990140308308</c:v>
                </c:pt>
                <c:pt idx="6">
                  <c:v>142.96109417603896</c:v>
                </c:pt>
                <c:pt idx="7">
                  <c:v>149.05504295259306</c:v>
                </c:pt>
                <c:pt idx="8">
                  <c:v>146.11955200837522</c:v>
                </c:pt>
                <c:pt idx="9">
                  <c:v>135.78203987730828</c:v>
                </c:pt>
                <c:pt idx="10">
                  <c:v>136.17474929960724</c:v>
                </c:pt>
                <c:pt idx="11">
                  <c:v>108.74598607156217</c:v>
                </c:pt>
                <c:pt idx="12">
                  <c:v>106.33986167461919</c:v>
                </c:pt>
              </c:numCache>
            </c:numRef>
          </c:val>
          <c:smooth val="0"/>
          <c:extLst>
            <c:ext xmlns:c16="http://schemas.microsoft.com/office/drawing/2014/chart" uri="{C3380CC4-5D6E-409C-BE32-E72D297353CC}">
              <c16:uniqueId val="{00000002-12FC-E049-A894-80B840A28ED8}"/>
            </c:ext>
          </c:extLst>
        </c:ser>
        <c:ser>
          <c:idx val="3"/>
          <c:order val="2"/>
          <c:tx>
            <c:strRef>
              <c:f>Slike!$A$189</c:f>
              <c:strCache>
                <c:ptCount val="1"/>
                <c:pt idx="0">
                  <c:v>Hrvaška</c:v>
                </c:pt>
              </c:strCache>
            </c:strRef>
          </c:tx>
          <c:spPr>
            <a:ln w="22225" cap="rnd">
              <a:solidFill>
                <a:schemeClr val="bg1">
                  <a:lumMod val="65000"/>
                </a:schemeClr>
              </a:solidFill>
              <a:round/>
            </a:ln>
            <a:effectLst/>
          </c:spPr>
          <c:marker>
            <c:symbol val="none"/>
          </c:marker>
          <c:cat>
            <c:strRef>
              <c:f>Slike!$B$186:$BJ$186</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Slike!$B$189:$BF$189</c:f>
              <c:numCache>
                <c:formatCode>#,##0.000</c:formatCode>
                <c:ptCount val="57"/>
                <c:pt idx="0" formatCode="General">
                  <c:v>100</c:v>
                </c:pt>
                <c:pt idx="1">
                  <c:v>32.599353877912428</c:v>
                </c:pt>
                <c:pt idx="2">
                  <c:v>29.576027883946811</c:v>
                </c:pt>
                <c:pt idx="3">
                  <c:v>44.576606858411388</c:v>
                </c:pt>
                <c:pt idx="4">
                  <c:v>81.219159853477692</c:v>
                </c:pt>
                <c:pt idx="5">
                  <c:v>143.01887590903414</c:v>
                </c:pt>
                <c:pt idx="6">
                  <c:v>194.20131615926573</c:v>
                </c:pt>
                <c:pt idx="7">
                  <c:v>259.64734570848822</c:v>
                </c:pt>
                <c:pt idx="8">
                  <c:v>249.2050976338756</c:v>
                </c:pt>
                <c:pt idx="9">
                  <c:v>197.63660123513333</c:v>
                </c:pt>
                <c:pt idx="10">
                  <c:v>122.9679566445384</c:v>
                </c:pt>
                <c:pt idx="11">
                  <c:v>41.923678177516436</c:v>
                </c:pt>
                <c:pt idx="12">
                  <c:v>37.408226144803862</c:v>
                </c:pt>
              </c:numCache>
            </c:numRef>
          </c:val>
          <c:smooth val="0"/>
          <c:extLst>
            <c:ext xmlns:c16="http://schemas.microsoft.com/office/drawing/2014/chart" uri="{C3380CC4-5D6E-409C-BE32-E72D297353CC}">
              <c16:uniqueId val="{00000003-12FC-E049-A894-80B840A28ED8}"/>
            </c:ext>
          </c:extLst>
        </c:ser>
        <c:ser>
          <c:idx val="4"/>
          <c:order val="3"/>
          <c:tx>
            <c:strRef>
              <c:f>Slike!$A$190</c:f>
              <c:strCache>
                <c:ptCount val="1"/>
                <c:pt idx="0">
                  <c:v>Avstrija</c:v>
                </c:pt>
              </c:strCache>
            </c:strRef>
          </c:tx>
          <c:spPr>
            <a:ln w="28575" cap="rnd">
              <a:solidFill>
                <a:schemeClr val="accent4">
                  <a:lumMod val="60000"/>
                  <a:lumOff val="40000"/>
                </a:schemeClr>
              </a:solidFill>
              <a:round/>
            </a:ln>
            <a:effectLst/>
          </c:spPr>
          <c:marker>
            <c:symbol val="none"/>
          </c:marker>
          <c:cat>
            <c:strRef>
              <c:f>Slike!$B$186:$BJ$186</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Slike!$B$190:$BF$190</c:f>
              <c:numCache>
                <c:formatCode>#,##0.000</c:formatCode>
                <c:ptCount val="57"/>
                <c:pt idx="0" formatCode="General">
                  <c:v>100</c:v>
                </c:pt>
                <c:pt idx="1">
                  <c:v>80.777843631171663</c:v>
                </c:pt>
                <c:pt idx="2">
                  <c:v>82.041635943949018</c:v>
                </c:pt>
                <c:pt idx="3">
                  <c:v>101.71971537119454</c:v>
                </c:pt>
                <c:pt idx="4">
                  <c:v>103.11227745354945</c:v>
                </c:pt>
                <c:pt idx="5">
                  <c:v>109.15084441966769</c:v>
                </c:pt>
                <c:pt idx="6">
                  <c:v>119.37066873575903</c:v>
                </c:pt>
                <c:pt idx="7">
                  <c:v>130.57174810511415</c:v>
                </c:pt>
                <c:pt idx="8">
                  <c:v>133.01980216825115</c:v>
                </c:pt>
                <c:pt idx="9">
                  <c:v>127.98916849477085</c:v>
                </c:pt>
                <c:pt idx="10">
                  <c:v>119.97099214114036</c:v>
                </c:pt>
                <c:pt idx="11">
                  <c:v>101.30080399355738</c:v>
                </c:pt>
                <c:pt idx="12">
                  <c:v>107.44591586527062</c:v>
                </c:pt>
              </c:numCache>
            </c:numRef>
          </c:val>
          <c:smooth val="0"/>
          <c:extLst>
            <c:ext xmlns:c16="http://schemas.microsoft.com/office/drawing/2014/chart" uri="{C3380CC4-5D6E-409C-BE32-E72D297353CC}">
              <c16:uniqueId val="{00000004-12FC-E049-A894-80B840A28ED8}"/>
            </c:ext>
          </c:extLst>
        </c:ser>
        <c:ser>
          <c:idx val="5"/>
          <c:order val="4"/>
          <c:tx>
            <c:strRef>
              <c:f>Slike!$A$191</c:f>
              <c:strCache>
                <c:ptCount val="1"/>
                <c:pt idx="0">
                  <c:v>Slovenija</c:v>
                </c:pt>
              </c:strCache>
            </c:strRef>
          </c:tx>
          <c:spPr>
            <a:ln w="22225" cap="rnd">
              <a:solidFill>
                <a:srgbClr val="00B050"/>
              </a:solidFill>
              <a:round/>
            </a:ln>
            <a:effectLst/>
          </c:spPr>
          <c:marker>
            <c:symbol val="circle"/>
            <c:size val="4"/>
            <c:spPr>
              <a:solidFill>
                <a:schemeClr val="bg1"/>
              </a:solidFill>
              <a:ln w="15875">
                <a:solidFill>
                  <a:srgbClr val="00B050"/>
                </a:solidFill>
                <a:round/>
              </a:ln>
              <a:effectLst/>
            </c:spPr>
          </c:marker>
          <c:cat>
            <c:strRef>
              <c:f>Slike!$B$186:$BJ$186</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Slike!$B$191:$BJ$191</c:f>
              <c:numCache>
                <c:formatCode>#,##0.000</c:formatCode>
                <c:ptCount val="61"/>
                <c:pt idx="0" formatCode="General">
                  <c:v>100</c:v>
                </c:pt>
                <c:pt idx="1">
                  <c:v>75.994224678190491</c:v>
                </c:pt>
                <c:pt idx="2">
                  <c:v>75.054575466050579</c:v>
                </c:pt>
                <c:pt idx="3">
                  <c:v>98.285338945232397</c:v>
                </c:pt>
                <c:pt idx="4">
                  <c:v>119.2650330386834</c:v>
                </c:pt>
                <c:pt idx="5">
                  <c:v>126.98969159005436</c:v>
                </c:pt>
                <c:pt idx="6">
                  <c:v>133.10687610647528</c:v>
                </c:pt>
                <c:pt idx="7">
                  <c:v>150.77470424190855</c:v>
                </c:pt>
                <c:pt idx="8">
                  <c:v>153.14464947478359</c:v>
                </c:pt>
                <c:pt idx="9">
                  <c:v>144.96265963885782</c:v>
                </c:pt>
                <c:pt idx="10">
                  <c:v>122.23238619128317</c:v>
                </c:pt>
                <c:pt idx="11">
                  <c:v>88.872946232813987</c:v>
                </c:pt>
                <c:pt idx="12">
                  <c:v>82.2257420157501</c:v>
                </c:pt>
                <c:pt idx="13">
                  <c:v>78.090074008733026</c:v>
                </c:pt>
                <c:pt idx="14">
                  <c:v>80.08824828015706</c:v>
                </c:pt>
                <c:pt idx="15">
                  <c:v>101.36626774796996</c:v>
                </c:pt>
                <c:pt idx="16">
                  <c:v>119.62696077712246</c:v>
                </c:pt>
                <c:pt idx="17">
                  <c:v>128.58126503398515</c:v>
                </c:pt>
                <c:pt idx="18">
                  <c:v>143.12273410662576</c:v>
                </c:pt>
                <c:pt idx="19">
                  <c:v>156.56176220192899</c:v>
                </c:pt>
                <c:pt idx="20">
                  <c:v>160.21359793935912</c:v>
                </c:pt>
                <c:pt idx="21">
                  <c:v>130.21902590897196</c:v>
                </c:pt>
                <c:pt idx="22">
                  <c:v>75.133321250146111</c:v>
                </c:pt>
                <c:pt idx="23">
                  <c:v>64.954671484798141</c:v>
                </c:pt>
                <c:pt idx="24">
                  <c:v>64.747963801547371</c:v>
                </c:pt>
                <c:pt idx="25">
                  <c:v>57.145209781324283</c:v>
                </c:pt>
                <c:pt idx="26">
                  <c:v>60.404073769277694</c:v>
                </c:pt>
                <c:pt idx="27">
                  <c:v>27.329330107153893</c:v>
                </c:pt>
                <c:pt idx="28">
                  <c:v>0.14386249017452318</c:v>
                </c:pt>
                <c:pt idx="29">
                  <c:v>8.4045981101958281E-2</c:v>
                </c:pt>
                <c:pt idx="30">
                  <c:v>3.7790404655844485</c:v>
                </c:pt>
                <c:pt idx="31">
                  <c:v>15.894533651282057</c:v>
                </c:pt>
                <c:pt idx="32">
                  <c:v>21.218960129741252</c:v>
                </c:pt>
                <c:pt idx="33">
                  <c:v>16.420010325919524</c:v>
                </c:pt>
                <c:pt idx="34">
                  <c:v>8.1585175348973014</c:v>
                </c:pt>
                <c:pt idx="35">
                  <c:v>3.2210054379074822</c:v>
                </c:pt>
                <c:pt idx="36">
                  <c:v>4.1053811669803402</c:v>
                </c:pt>
                <c:pt idx="37">
                  <c:v>3.7275528375219875</c:v>
                </c:pt>
                <c:pt idx="38">
                  <c:v>4.1901843190832171</c:v>
                </c:pt>
                <c:pt idx="39">
                  <c:v>5.9869511042629204</c:v>
                </c:pt>
                <c:pt idx="40">
                  <c:v>6.6123743510216366</c:v>
                </c:pt>
                <c:pt idx="41">
                  <c:v>11.112241609480538</c:v>
                </c:pt>
                <c:pt idx="42">
                  <c:v>21.016038301495083</c:v>
                </c:pt>
                <c:pt idx="43">
                  <c:v>49.253973609751228</c:v>
                </c:pt>
                <c:pt idx="44">
                  <c:v>54.812365927494248</c:v>
                </c:pt>
                <c:pt idx="45">
                  <c:v>49.109353948575787</c:v>
                </c:pt>
                <c:pt idx="46">
                  <c:v>43.169347446369812</c:v>
                </c:pt>
                <c:pt idx="47">
                  <c:v>34.255173252555807</c:v>
                </c:pt>
                <c:pt idx="48">
                  <c:v>34.271073843575095</c:v>
                </c:pt>
                <c:pt idx="49">
                  <c:v>28.30229484333422</c:v>
                </c:pt>
                <c:pt idx="50">
                  <c:v>28.591534165685104</c:v>
                </c:pt>
                <c:pt idx="51">
                  <c:v>38.493816515697809</c:v>
                </c:pt>
                <c:pt idx="52">
                  <c:v>52.536309898733109</c:v>
                </c:pt>
                <c:pt idx="53">
                  <c:v>64.248988111942055</c:v>
                </c:pt>
                <c:pt idx="54">
                  <c:v>77.405591423902663</c:v>
                </c:pt>
                <c:pt idx="55">
                  <c:v>94.304133822402704</c:v>
                </c:pt>
                <c:pt idx="56">
                  <c:v>92.864751749656548</c:v>
                </c:pt>
                <c:pt idx="57">
                  <c:v>89.942071686110978</c:v>
                </c:pt>
                <c:pt idx="58">
                  <c:v>70.432046505442869</c:v>
                </c:pt>
                <c:pt idx="59">
                  <c:v>50.611581214398171</c:v>
                </c:pt>
                <c:pt idx="60">
                  <c:v>45.822474633588392</c:v>
                </c:pt>
              </c:numCache>
            </c:numRef>
          </c:val>
          <c:smooth val="0"/>
          <c:extLst>
            <c:ext xmlns:c16="http://schemas.microsoft.com/office/drawing/2014/chart" uri="{C3380CC4-5D6E-409C-BE32-E72D297353CC}">
              <c16:uniqueId val="{00000005-12FC-E049-A894-80B840A28ED8}"/>
            </c:ext>
          </c:extLst>
        </c:ser>
        <c:ser>
          <c:idx val="9"/>
          <c:order val="5"/>
          <c:tx>
            <c:strRef>
              <c:f>Slike!$A$192</c:f>
              <c:strCache>
                <c:ptCount val="1"/>
                <c:pt idx="0">
                  <c:v>Srbija</c:v>
                </c:pt>
              </c:strCache>
            </c:strRef>
          </c:tx>
          <c:spPr>
            <a:ln w="22225" cap="rnd">
              <a:solidFill>
                <a:srgbClr val="FF0000"/>
              </a:solidFill>
              <a:round/>
            </a:ln>
            <a:effectLst/>
          </c:spPr>
          <c:marker>
            <c:symbol val="none"/>
          </c:marker>
          <c:cat>
            <c:strRef>
              <c:f>Slike!$B$186:$BJ$186</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Slike!$B$192:$BF$192</c:f>
              <c:numCache>
                <c:formatCode>#,##0.000</c:formatCode>
                <c:ptCount val="57"/>
                <c:pt idx="0" formatCode="General">
                  <c:v>100</c:v>
                </c:pt>
                <c:pt idx="1">
                  <c:v>82.158349162072469</c:v>
                </c:pt>
                <c:pt idx="2">
                  <c:v>74.834621170928443</c:v>
                </c:pt>
                <c:pt idx="3">
                  <c:v>88.60111333539777</c:v>
                </c:pt>
                <c:pt idx="4">
                  <c:v>107.51635500915587</c:v>
                </c:pt>
                <c:pt idx="5">
                  <c:v>115.80102360534381</c:v>
                </c:pt>
                <c:pt idx="6">
                  <c:v>127.88727174307945</c:v>
                </c:pt>
                <c:pt idx="7">
                  <c:v>156.88275841889794</c:v>
                </c:pt>
                <c:pt idx="8">
                  <c:v>159.87798663314794</c:v>
                </c:pt>
                <c:pt idx="9">
                  <c:v>133.54611710259704</c:v>
                </c:pt>
                <c:pt idx="10">
                  <c:v>117.56612105267008</c:v>
                </c:pt>
                <c:pt idx="11">
                  <c:v>91.115505499623282</c:v>
                </c:pt>
                <c:pt idx="12">
                  <c:v>90.468376251770835</c:v>
                </c:pt>
              </c:numCache>
            </c:numRef>
          </c:val>
          <c:smooth val="0"/>
          <c:extLst>
            <c:ext xmlns:c16="http://schemas.microsoft.com/office/drawing/2014/chart" uri="{C3380CC4-5D6E-409C-BE32-E72D297353CC}">
              <c16:uniqueId val="{00000006-12FC-E049-A894-80B840A28ED8}"/>
            </c:ext>
          </c:extLst>
        </c:ser>
        <c:ser>
          <c:idx val="6"/>
          <c:order val="6"/>
          <c:tx>
            <c:strRef>
              <c:f>Slike!$A$248</c:f>
              <c:strCache>
                <c:ptCount val="1"/>
                <c:pt idx="0">
                  <c:v>Povprečje primerljivih držav (2019-2022)</c:v>
                </c:pt>
              </c:strCache>
            </c:strRef>
          </c:tx>
          <c:spPr>
            <a:ln w="22225" cap="rnd">
              <a:solidFill>
                <a:srgbClr val="C00000"/>
              </a:solidFill>
              <a:round/>
            </a:ln>
            <a:effectLst/>
          </c:spPr>
          <c:marker>
            <c:symbol val="circle"/>
            <c:size val="4"/>
            <c:spPr>
              <a:solidFill>
                <a:schemeClr val="lt1"/>
              </a:solidFill>
              <a:ln w="15875">
                <a:solidFill>
                  <a:srgbClr val="C00000"/>
                </a:solidFill>
                <a:round/>
              </a:ln>
              <a:effectLst/>
            </c:spPr>
          </c:marker>
          <c:cat>
            <c:strRef>
              <c:f>Slike!$B$186:$BJ$186</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Slike!$B$248:$BJ$248</c:f>
              <c:numCache>
                <c:formatCode>General</c:formatCode>
                <c:ptCount val="61"/>
                <c:pt idx="0">
                  <c:v>100</c:v>
                </c:pt>
                <c:pt idx="12" formatCode="#,##0.000">
                  <c:v>77.443877566180646</c:v>
                </c:pt>
                <c:pt idx="13" formatCode="#,##0.000">
                  <c:v>77.535873437785796</c:v>
                </c:pt>
                <c:pt idx="14" formatCode="#,##0.000">
                  <c:v>75.393653380747622</c:v>
                </c:pt>
                <c:pt idx="15" formatCode="#,##0.000">
                  <c:v>92.129896485918252</c:v>
                </c:pt>
                <c:pt idx="16" formatCode="#,##0.000">
                  <c:v>114.23390985565167</c:v>
                </c:pt>
                <c:pt idx="17" formatCode="#,##0.000">
                  <c:v>130.84665854775542</c:v>
                </c:pt>
                <c:pt idx="18" formatCode="#,##0.000">
                  <c:v>156.47464763867509</c:v>
                </c:pt>
                <c:pt idx="19" formatCode="#,##0.000">
                  <c:v>181.24255215375123</c:v>
                </c:pt>
                <c:pt idx="20" formatCode="#,##0.000">
                  <c:v>184.10728556890743</c:v>
                </c:pt>
                <c:pt idx="21" formatCode="#,##0.000">
                  <c:v>160.24337044480257</c:v>
                </c:pt>
                <c:pt idx="22" formatCode="#,##0.000">
                  <c:v>134.995329014926</c:v>
                </c:pt>
                <c:pt idx="23" formatCode="#,##0.000">
                  <c:v>94.411483581884937</c:v>
                </c:pt>
                <c:pt idx="24" formatCode="#,##0.000">
                  <c:v>95.318370434927317</c:v>
                </c:pt>
                <c:pt idx="25" formatCode="#,##0.000">
                  <c:v>85.308394648727727</c:v>
                </c:pt>
                <c:pt idx="26" formatCode="#,##0.000">
                  <c:v>81.631370135716608</c:v>
                </c:pt>
                <c:pt idx="27" formatCode="#,##0.000">
                  <c:v>36.634627530377898</c:v>
                </c:pt>
                <c:pt idx="28" formatCode="#,##0.000">
                  <c:v>0.86344879403007224</c:v>
                </c:pt>
                <c:pt idx="29" formatCode="#,##0.000">
                  <c:v>2.1700620708064351</c:v>
                </c:pt>
                <c:pt idx="30" formatCode="#,##0.000">
                  <c:v>9.7837020636454355</c:v>
                </c:pt>
                <c:pt idx="31" formatCode="#,##0.000">
                  <c:v>31.565377212770272</c:v>
                </c:pt>
                <c:pt idx="32" formatCode="#,##0.000">
                  <c:v>44.31759064016159</c:v>
                </c:pt>
                <c:pt idx="33" formatCode="#,##0.000">
                  <c:v>28.515511630937958</c:v>
                </c:pt>
                <c:pt idx="34" formatCode="#,##0.000">
                  <c:v>21.290862343899867</c:v>
                </c:pt>
                <c:pt idx="35" formatCode="#,##0.000">
                  <c:v>6.3372499047991022</c:v>
                </c:pt>
                <c:pt idx="36" formatCode="#,##0.000">
                  <c:v>12.664129305345789</c:v>
                </c:pt>
                <c:pt idx="37" formatCode="#,##0.000">
                  <c:v>11.733329176520877</c:v>
                </c:pt>
                <c:pt idx="38" formatCode="#,##0.000">
                  <c:v>10.106551546917382</c:v>
                </c:pt>
                <c:pt idx="39" formatCode="#,##0.000">
                  <c:v>12.307825536816926</c:v>
                </c:pt>
                <c:pt idx="40" formatCode="#,##0.000">
                  <c:v>16.359545427724552</c:v>
                </c:pt>
                <c:pt idx="41" formatCode="#,##0.000">
                  <c:v>23.287993758752663</c:v>
                </c:pt>
                <c:pt idx="42" formatCode="#,##0.000">
                  <c:v>44.39062555679233</c:v>
                </c:pt>
                <c:pt idx="43" formatCode="#,##0.000">
                  <c:v>89.352589165423112</c:v>
                </c:pt>
                <c:pt idx="44" formatCode="#,##0.000">
                  <c:v>107.17315322347201</c:v>
                </c:pt>
                <c:pt idx="45" formatCode="#,##0.000">
                  <c:v>84.713923924710983</c:v>
                </c:pt>
                <c:pt idx="46" formatCode="#,##0.000">
                  <c:v>71.190924345141099</c:v>
                </c:pt>
                <c:pt idx="47" formatCode="#,##0.000">
                  <c:v>51.487791214753159</c:v>
                </c:pt>
                <c:pt idx="48" formatCode="#,##0.000">
                  <c:v>50.719848131282575</c:v>
                </c:pt>
                <c:pt idx="49" formatCode="#,##0.000">
                  <c:v>42.607990267035184</c:v>
                </c:pt>
                <c:pt idx="50" formatCode="#,##0.000">
                  <c:v>43.305581571164282</c:v>
                </c:pt>
                <c:pt idx="51" formatCode="#,##0.000">
                  <c:v>60.002669957012344</c:v>
                </c:pt>
                <c:pt idx="52" formatCode="#,##0.000">
                  <c:v>84.560538218262366</c:v>
                </c:pt>
                <c:pt idx="53" formatCode="#,##0.000">
                  <c:v>105.73323285750848</c:v>
                </c:pt>
                <c:pt idx="54" formatCode="#,##0.000">
                  <c:v>129.05737717590824</c:v>
                </c:pt>
                <c:pt idx="55" formatCode="#,##0.000">
                  <c:v>158.8830639765242</c:v>
                </c:pt>
                <c:pt idx="56" formatCode="#,##0.000">
                  <c:v>180.95607214435012</c:v>
                </c:pt>
                <c:pt idx="57" formatCode="#,##0.000">
                  <c:v>157.50061608512797</c:v>
                </c:pt>
                <c:pt idx="58" formatCode="#,##0.000">
                  <c:v>132.68472467501707</c:v>
                </c:pt>
                <c:pt idx="59" formatCode="#,##0.000">
                  <c:v>92.795519642292447</c:v>
                </c:pt>
                <c:pt idx="60" formatCode="#,##0.000">
                  <c:v>93.686884056790191</c:v>
                </c:pt>
              </c:numCache>
            </c:numRef>
          </c:val>
          <c:smooth val="0"/>
          <c:extLst>
            <c:ext xmlns:c16="http://schemas.microsoft.com/office/drawing/2014/chart" uri="{C3380CC4-5D6E-409C-BE32-E72D297353CC}">
              <c16:uniqueId val="{00000007-12FC-E049-A894-80B840A28ED8}"/>
            </c:ext>
          </c:extLst>
        </c:ser>
        <c:ser>
          <c:idx val="7"/>
          <c:order val="7"/>
          <c:tx>
            <c:strRef>
              <c:f>Slike!$A$250</c:f>
              <c:strCache>
                <c:ptCount val="1"/>
                <c:pt idx="0">
                  <c:v>Slovenija (povprečje 2015-2018)</c:v>
                </c:pt>
              </c:strCache>
            </c:strRef>
          </c:tx>
          <c:spPr>
            <a:ln w="25400" cap="rnd">
              <a:solidFill>
                <a:schemeClr val="accent6">
                  <a:lumMod val="50000"/>
                </a:schemeClr>
              </a:solidFill>
              <a:prstDash val="dash"/>
              <a:round/>
            </a:ln>
            <a:effectLst/>
          </c:spPr>
          <c:marker>
            <c:symbol val="none"/>
          </c:marker>
          <c:cat>
            <c:strRef>
              <c:f>Slike!$B$186:$BJ$186</c:f>
              <c:strCache>
                <c:ptCount val="61"/>
                <c:pt idx="0">
                  <c:v>2017</c:v>
                </c:pt>
                <c:pt idx="1">
                  <c:v>2018-01</c:v>
                </c:pt>
                <c:pt idx="2">
                  <c:v>2018-02</c:v>
                </c:pt>
                <c:pt idx="3">
                  <c:v>2018-03</c:v>
                </c:pt>
                <c:pt idx="4">
                  <c:v>2018-04</c:v>
                </c:pt>
                <c:pt idx="5">
                  <c:v>2018-05</c:v>
                </c:pt>
                <c:pt idx="6">
                  <c:v>2018-06</c:v>
                </c:pt>
                <c:pt idx="7">
                  <c:v>2018-07</c:v>
                </c:pt>
                <c:pt idx="8">
                  <c:v>2018-08</c:v>
                </c:pt>
                <c:pt idx="9">
                  <c:v>2018-09</c:v>
                </c:pt>
                <c:pt idx="10">
                  <c:v>2018-10</c:v>
                </c:pt>
                <c:pt idx="11">
                  <c:v>2018-11</c:v>
                </c:pt>
                <c:pt idx="12">
                  <c:v>2018-12</c:v>
                </c:pt>
                <c:pt idx="13">
                  <c:v>2019-01</c:v>
                </c:pt>
                <c:pt idx="14">
                  <c:v>2019-02</c:v>
                </c:pt>
                <c:pt idx="15">
                  <c:v>2019-03</c:v>
                </c:pt>
                <c:pt idx="16">
                  <c:v>2019-04</c:v>
                </c:pt>
                <c:pt idx="17">
                  <c:v>2019-05</c:v>
                </c:pt>
                <c:pt idx="18">
                  <c:v>2019-06</c:v>
                </c:pt>
                <c:pt idx="19">
                  <c:v>2019-07</c:v>
                </c:pt>
                <c:pt idx="20">
                  <c:v>2019-08</c:v>
                </c:pt>
                <c:pt idx="21">
                  <c:v>2019-09</c:v>
                </c:pt>
                <c:pt idx="22">
                  <c:v>2019-10</c:v>
                </c:pt>
                <c:pt idx="23">
                  <c:v>2019-11</c:v>
                </c:pt>
                <c:pt idx="24">
                  <c:v>2019-12</c:v>
                </c:pt>
                <c:pt idx="25">
                  <c:v>2020-01</c:v>
                </c:pt>
                <c:pt idx="26">
                  <c:v>2020-02</c:v>
                </c:pt>
                <c:pt idx="27">
                  <c:v>2020-03</c:v>
                </c:pt>
                <c:pt idx="28">
                  <c:v>2020-04</c:v>
                </c:pt>
                <c:pt idx="29">
                  <c:v>2020-05</c:v>
                </c:pt>
                <c:pt idx="30">
                  <c:v>2020-06</c:v>
                </c:pt>
                <c:pt idx="31">
                  <c:v>2020-07</c:v>
                </c:pt>
                <c:pt idx="32">
                  <c:v>2020-08</c:v>
                </c:pt>
                <c:pt idx="33">
                  <c:v>2020-09</c:v>
                </c:pt>
                <c:pt idx="34">
                  <c:v>2020-10</c:v>
                </c:pt>
                <c:pt idx="35">
                  <c:v>2020-11</c:v>
                </c:pt>
                <c:pt idx="36">
                  <c:v>2020-12</c:v>
                </c:pt>
                <c:pt idx="37">
                  <c:v>2021-01</c:v>
                </c:pt>
                <c:pt idx="38">
                  <c:v>2021-02</c:v>
                </c:pt>
                <c:pt idx="39">
                  <c:v>2021-03</c:v>
                </c:pt>
                <c:pt idx="40">
                  <c:v>2021-04</c:v>
                </c:pt>
                <c:pt idx="41">
                  <c:v>2021-05</c:v>
                </c:pt>
                <c:pt idx="42">
                  <c:v>2021-06</c:v>
                </c:pt>
                <c:pt idx="43">
                  <c:v>2021-07</c:v>
                </c:pt>
                <c:pt idx="44">
                  <c:v>2021-08</c:v>
                </c:pt>
                <c:pt idx="45">
                  <c:v>2021-09</c:v>
                </c:pt>
                <c:pt idx="46">
                  <c:v>2021-10</c:v>
                </c:pt>
                <c:pt idx="47">
                  <c:v>2021-11</c:v>
                </c:pt>
                <c:pt idx="48">
                  <c:v>2021-12</c:v>
                </c:pt>
                <c:pt idx="49">
                  <c:v>2022-01</c:v>
                </c:pt>
                <c:pt idx="50">
                  <c:v>2022-02</c:v>
                </c:pt>
                <c:pt idx="51">
                  <c:v>2022-03</c:v>
                </c:pt>
                <c:pt idx="52">
                  <c:v>2022-04</c:v>
                </c:pt>
                <c:pt idx="53">
                  <c:v>2022-05</c:v>
                </c:pt>
                <c:pt idx="54">
                  <c:v>2022-06</c:v>
                </c:pt>
                <c:pt idx="55">
                  <c:v>2022-07</c:v>
                </c:pt>
                <c:pt idx="56">
                  <c:v>2022-08</c:v>
                </c:pt>
                <c:pt idx="57">
                  <c:v>2022-09</c:v>
                </c:pt>
                <c:pt idx="58">
                  <c:v>2022-10</c:v>
                </c:pt>
                <c:pt idx="59">
                  <c:v>2022-11</c:v>
                </c:pt>
                <c:pt idx="60">
                  <c:v>2022-12</c:v>
                </c:pt>
              </c:strCache>
            </c:strRef>
          </c:cat>
          <c:val>
            <c:numRef>
              <c:f>Slike!$B$250:$BJ$250</c:f>
              <c:numCache>
                <c:formatCode>General</c:formatCode>
                <c:ptCount val="61"/>
                <c:pt idx="13">
                  <c:v>95.252532566108783</c:v>
                </c:pt>
                <c:pt idx="14">
                  <c:v>95.252532566108783</c:v>
                </c:pt>
                <c:pt idx="15">
                  <c:v>95.252532566108783</c:v>
                </c:pt>
                <c:pt idx="16">
                  <c:v>95.252532566108783</c:v>
                </c:pt>
                <c:pt idx="17">
                  <c:v>95.252532566108783</c:v>
                </c:pt>
                <c:pt idx="18">
                  <c:v>95.252532566108783</c:v>
                </c:pt>
                <c:pt idx="19">
                  <c:v>95.252532566108783</c:v>
                </c:pt>
                <c:pt idx="20">
                  <c:v>95.252532566108783</c:v>
                </c:pt>
                <c:pt idx="21">
                  <c:v>95.252532566108783</c:v>
                </c:pt>
                <c:pt idx="22">
                  <c:v>95.252532566108783</c:v>
                </c:pt>
                <c:pt idx="23">
                  <c:v>95.252532566108783</c:v>
                </c:pt>
                <c:pt idx="24">
                  <c:v>95.252532566108783</c:v>
                </c:pt>
                <c:pt idx="25">
                  <c:v>95.252532566108783</c:v>
                </c:pt>
                <c:pt idx="26">
                  <c:v>95.252532566108783</c:v>
                </c:pt>
                <c:pt idx="27">
                  <c:v>95.252532566108783</c:v>
                </c:pt>
                <c:pt idx="28">
                  <c:v>95.252532566108783</c:v>
                </c:pt>
                <c:pt idx="29">
                  <c:v>95.252532566108783</c:v>
                </c:pt>
                <c:pt idx="30">
                  <c:v>95.252532566108783</c:v>
                </c:pt>
                <c:pt idx="31">
                  <c:v>95.252532566108783</c:v>
                </c:pt>
                <c:pt idx="32">
                  <c:v>95.252532566108783</c:v>
                </c:pt>
                <c:pt idx="33">
                  <c:v>95.252532566108783</c:v>
                </c:pt>
                <c:pt idx="34">
                  <c:v>95.252532566108783</c:v>
                </c:pt>
                <c:pt idx="35">
                  <c:v>95.252532566108783</c:v>
                </c:pt>
                <c:pt idx="36">
                  <c:v>95.252532566108783</c:v>
                </c:pt>
                <c:pt idx="37">
                  <c:v>95.252532566108783</c:v>
                </c:pt>
                <c:pt idx="38">
                  <c:v>95.252532566108783</c:v>
                </c:pt>
                <c:pt idx="39">
                  <c:v>95.252532566108783</c:v>
                </c:pt>
                <c:pt idx="40">
                  <c:v>95.252532566108783</c:v>
                </c:pt>
                <c:pt idx="41">
                  <c:v>95.252532566108783</c:v>
                </c:pt>
                <c:pt idx="42">
                  <c:v>95.252532566108783</c:v>
                </c:pt>
                <c:pt idx="43">
                  <c:v>95.252532566108783</c:v>
                </c:pt>
                <c:pt idx="44">
                  <c:v>95.252532566108783</c:v>
                </c:pt>
                <c:pt idx="45">
                  <c:v>95.252532566108783</c:v>
                </c:pt>
                <c:pt idx="46">
                  <c:v>95.252532566108783</c:v>
                </c:pt>
                <c:pt idx="47">
                  <c:v>95.252532566108783</c:v>
                </c:pt>
                <c:pt idx="48">
                  <c:v>95.252532566108783</c:v>
                </c:pt>
                <c:pt idx="49">
                  <c:v>95.252532566108783</c:v>
                </c:pt>
                <c:pt idx="50">
                  <c:v>95.252532566108783</c:v>
                </c:pt>
                <c:pt idx="51">
                  <c:v>95.252532566108783</c:v>
                </c:pt>
                <c:pt idx="52">
                  <c:v>95.252532566108783</c:v>
                </c:pt>
                <c:pt idx="53">
                  <c:v>95.252532566108783</c:v>
                </c:pt>
                <c:pt idx="54">
                  <c:v>95.252532566108783</c:v>
                </c:pt>
                <c:pt idx="55">
                  <c:v>95.252532566108783</c:v>
                </c:pt>
                <c:pt idx="56">
                  <c:v>95.252532566108783</c:v>
                </c:pt>
                <c:pt idx="57">
                  <c:v>95.252532566108783</c:v>
                </c:pt>
                <c:pt idx="58">
                  <c:v>95.252532566108783</c:v>
                </c:pt>
                <c:pt idx="59">
                  <c:v>95.252532566108783</c:v>
                </c:pt>
                <c:pt idx="60">
                  <c:v>95.252532566108783</c:v>
                </c:pt>
              </c:numCache>
            </c:numRef>
          </c:val>
          <c:smooth val="0"/>
          <c:extLst>
            <c:ext xmlns:c16="http://schemas.microsoft.com/office/drawing/2014/chart" uri="{C3380CC4-5D6E-409C-BE32-E72D297353CC}">
              <c16:uniqueId val="{00000008-12FC-E049-A894-80B840A28ED8}"/>
            </c:ext>
          </c:extLst>
        </c:ser>
        <c:dLbls>
          <c:showLegendKey val="0"/>
          <c:showVal val="0"/>
          <c:showCatName val="0"/>
          <c:showSerName val="0"/>
          <c:showPercent val="0"/>
          <c:showBubbleSize val="0"/>
        </c:dLbls>
        <c:marker val="1"/>
        <c:smooth val="0"/>
        <c:axId val="468546512"/>
        <c:axId val="468551608"/>
      </c:lineChart>
      <c:catAx>
        <c:axId val="468546512"/>
        <c:scaling>
          <c:orientation val="minMax"/>
        </c:scaling>
        <c:delete val="0"/>
        <c:axPos val="b"/>
        <c:majorGridlines>
          <c:spPr>
            <a:ln w="9525" cap="flat" cmpd="sng" algn="ctr">
              <a:solidFill>
                <a:schemeClr val="bg1">
                  <a:lumMod val="95000"/>
                </a:schemeClr>
              </a:solidFill>
              <a:round/>
            </a:ln>
            <a:effectLst/>
          </c:spPr>
        </c:majorGridlines>
        <c:minorGridlines>
          <c:spPr>
            <a:ln w="9525" cap="flat" cmpd="sng" algn="ctr">
              <a:solidFill>
                <a:schemeClr val="bg1">
                  <a:lumMod val="95000"/>
                  <a:alpha val="51000"/>
                </a:schemeClr>
              </a:solidFill>
              <a:round/>
            </a:ln>
            <a:effectLst/>
          </c:spPr>
        </c:minorGridlines>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700" b="0" i="0" u="none" strike="noStrike" kern="1200" cap="none" spc="0" normalizeH="0" baseline="0">
                <a:solidFill>
                  <a:schemeClr val="tx1"/>
                </a:solidFill>
                <a:latin typeface="Arial" panose="020B0604020202020204" pitchFamily="34" charset="0"/>
                <a:ea typeface="+mn-ea"/>
                <a:cs typeface="Arial" panose="020B0604020202020204" pitchFamily="34" charset="0"/>
              </a:defRPr>
            </a:pPr>
            <a:endParaRPr lang="sl-SI"/>
          </a:p>
        </c:txPr>
        <c:crossAx val="468551608"/>
        <c:crosses val="autoZero"/>
        <c:auto val="1"/>
        <c:lblAlgn val="ctr"/>
        <c:lblOffset val="100"/>
        <c:noMultiLvlLbl val="0"/>
      </c:catAx>
      <c:valAx>
        <c:axId val="468551608"/>
        <c:scaling>
          <c:orientation val="minMax"/>
          <c:max val="300"/>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468546512"/>
        <c:crosses val="autoZero"/>
        <c:crossBetween val="between"/>
      </c:valAx>
      <c:spPr>
        <a:noFill/>
        <a:ln>
          <a:solidFill>
            <a:schemeClr val="bg1">
              <a:lumMod val="95000"/>
            </a:schemeClr>
          </a:solidFill>
        </a:ln>
        <a:effectLst/>
      </c:spPr>
    </c:plotArea>
    <c:legend>
      <c:legendPos val="b"/>
      <c:layout>
        <c:manualLayout>
          <c:xMode val="edge"/>
          <c:yMode val="edge"/>
          <c:x val="0.734673230315112"/>
          <c:y val="2.6783847637754325E-2"/>
          <c:w val="0.23954733580789656"/>
          <c:h val="0.33189351956693869"/>
        </c:manualLayout>
      </c:layout>
      <c:overlay val="0"/>
      <c:spPr>
        <a:solidFill>
          <a:schemeClr val="bg1"/>
        </a:solidFill>
        <a:ln>
          <a:noFill/>
        </a:ln>
        <a:effectLst/>
      </c:spPr>
      <c:txPr>
        <a:bodyPr rot="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sz="700">
          <a:solidFill>
            <a:schemeClr val="tx1"/>
          </a:solidFill>
          <a:latin typeface="Arial" panose="020B0604020202020204" pitchFamily="34" charset="0"/>
          <a:cs typeface="Arial" panose="020B0604020202020204" pitchFamily="34" charset="0"/>
        </a:defRPr>
      </a:pPr>
      <a:endParaRPr lang="sl-S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'Skupne izgube zaradi stečaja AA'!$A$3</c:f>
              <c:strCache>
                <c:ptCount val="1"/>
                <c:pt idx="0">
                  <c:v>Neposredne izgube</c:v>
                </c:pt>
              </c:strCache>
            </c:strRef>
          </c:tx>
          <c:spPr>
            <a:solidFill>
              <a:schemeClr val="accent5">
                <a:lumMod val="50000"/>
                <a:alpha val="75000"/>
              </a:schemeClr>
            </a:solidFill>
            <a:ln>
              <a:solidFill>
                <a:schemeClr val="bg1"/>
              </a:solidFill>
            </a:ln>
            <a:effectLst/>
          </c:spPr>
          <c:invertIfNegative val="0"/>
          <c:dLbls>
            <c:dLbl>
              <c:idx val="0"/>
              <c:layout>
                <c:manualLayout>
                  <c:x val="0.32041917796924602"/>
                  <c:y val="2.31899032743656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7865968586387435"/>
                      <c:h val="8.9729465736278824E-2"/>
                    </c:manualLayout>
                  </c15:layout>
                </c:ext>
                <c:ext xmlns:c16="http://schemas.microsoft.com/office/drawing/2014/chart" uri="{C3380CC4-5D6E-409C-BE32-E72D297353CC}">
                  <c16:uniqueId val="{00000000-A401-844B-931B-6C65307177E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showLegendKey val="0"/>
            <c:showVal val="1"/>
            <c:showCatName val="1"/>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'Skupne izgube zaradi stečaja AA'!$B$2</c:f>
              <c:strCache>
                <c:ptCount val="1"/>
                <c:pt idx="0">
                  <c:v>Izgube</c:v>
                </c:pt>
              </c:strCache>
            </c:strRef>
          </c:cat>
          <c:val>
            <c:numRef>
              <c:f>'Skupne izgube zaradi stečaja AA'!$B$3</c:f>
              <c:numCache>
                <c:formatCode>General</c:formatCode>
                <c:ptCount val="1"/>
                <c:pt idx="0">
                  <c:v>156.5</c:v>
                </c:pt>
              </c:numCache>
            </c:numRef>
          </c:val>
          <c:extLst>
            <c:ext xmlns:c16="http://schemas.microsoft.com/office/drawing/2014/chart" uri="{C3380CC4-5D6E-409C-BE32-E72D297353CC}">
              <c16:uniqueId val="{00000001-A401-844B-931B-6C65307177EB}"/>
            </c:ext>
          </c:extLst>
        </c:ser>
        <c:ser>
          <c:idx val="1"/>
          <c:order val="1"/>
          <c:tx>
            <c:strRef>
              <c:f>'Skupne izgube zaradi stečaja AA'!$A$4</c:f>
              <c:strCache>
                <c:ptCount val="1"/>
                <c:pt idx="0">
                  <c:v>Posredne izgube</c:v>
                </c:pt>
              </c:strCache>
            </c:strRef>
          </c:tx>
          <c:spPr>
            <a:solidFill>
              <a:schemeClr val="accent5">
                <a:lumMod val="75000"/>
                <a:alpha val="63000"/>
              </a:schemeClr>
            </a:solidFill>
            <a:ln>
              <a:solidFill>
                <a:schemeClr val="bg1"/>
              </a:solidFill>
            </a:ln>
            <a:effectLst/>
          </c:spPr>
          <c:invertIfNegative val="0"/>
          <c:dLbls>
            <c:dLbl>
              <c:idx val="0"/>
              <c:layout>
                <c:manualLayout>
                  <c:x val="0.32251341880694229"/>
                  <c:y val="5.609229800620392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7026194500556538"/>
                      <c:h val="0.10828138835577132"/>
                    </c:manualLayout>
                  </c15:layout>
                </c:ext>
                <c:ext xmlns:c16="http://schemas.microsoft.com/office/drawing/2014/chart" uri="{C3380CC4-5D6E-409C-BE32-E72D297353CC}">
                  <c16:uniqueId val="{00000002-A401-844B-931B-6C65307177E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'Skupne izgube zaradi stečaja AA'!$B$2</c:f>
              <c:strCache>
                <c:ptCount val="1"/>
                <c:pt idx="0">
                  <c:v>Izgube</c:v>
                </c:pt>
              </c:strCache>
            </c:strRef>
          </c:cat>
          <c:val>
            <c:numRef>
              <c:f>'Skupne izgube zaradi stečaja AA'!$B$4</c:f>
              <c:numCache>
                <c:formatCode>General</c:formatCode>
                <c:ptCount val="1"/>
                <c:pt idx="0">
                  <c:v>49.8</c:v>
                </c:pt>
              </c:numCache>
            </c:numRef>
          </c:val>
          <c:extLst>
            <c:ext xmlns:c16="http://schemas.microsoft.com/office/drawing/2014/chart" uri="{C3380CC4-5D6E-409C-BE32-E72D297353CC}">
              <c16:uniqueId val="{00000003-A401-844B-931B-6C65307177EB}"/>
            </c:ext>
          </c:extLst>
        </c:ser>
        <c:ser>
          <c:idx val="2"/>
          <c:order val="2"/>
          <c:tx>
            <c:strRef>
              <c:f>'Skupne izgube zaradi stečaja AA'!$A$5</c:f>
              <c:strCache>
                <c:ptCount val="1"/>
                <c:pt idx="0">
                  <c:v>Inducirane izgube</c:v>
                </c:pt>
              </c:strCache>
            </c:strRef>
          </c:tx>
          <c:spPr>
            <a:solidFill>
              <a:schemeClr val="accent1">
                <a:lumMod val="60000"/>
                <a:lumOff val="40000"/>
                <a:alpha val="70000"/>
              </a:schemeClr>
            </a:solidFill>
            <a:ln>
              <a:solidFill>
                <a:schemeClr val="bg1"/>
              </a:solidFill>
            </a:ln>
            <a:effectLst/>
          </c:spPr>
          <c:invertIfNegative val="0"/>
          <c:dLbls>
            <c:dLbl>
              <c:idx val="0"/>
              <c:layout>
                <c:manualLayout>
                  <c:x val="-0.32727921836995505"/>
                  <c:y val="-2.937363401731172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6395811518324602"/>
                      <c:h val="0.12992529807851261"/>
                    </c:manualLayout>
                  </c15:layout>
                </c:ext>
                <c:ext xmlns:c16="http://schemas.microsoft.com/office/drawing/2014/chart" uri="{C3380CC4-5D6E-409C-BE32-E72D297353CC}">
                  <c16:uniqueId val="{00000004-A401-844B-931B-6C65307177E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showLegendKey val="0"/>
            <c:showVal val="1"/>
            <c:showCatName val="0"/>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'Skupne izgube zaradi stečaja AA'!$B$2</c:f>
              <c:strCache>
                <c:ptCount val="1"/>
                <c:pt idx="0">
                  <c:v>Izgube</c:v>
                </c:pt>
              </c:strCache>
            </c:strRef>
          </c:cat>
          <c:val>
            <c:numRef>
              <c:f>'Skupne izgube zaradi stečaja AA'!$B$5</c:f>
              <c:numCache>
                <c:formatCode>General</c:formatCode>
                <c:ptCount val="1"/>
                <c:pt idx="0">
                  <c:v>56.2</c:v>
                </c:pt>
              </c:numCache>
            </c:numRef>
          </c:val>
          <c:extLst>
            <c:ext xmlns:c16="http://schemas.microsoft.com/office/drawing/2014/chart" uri="{C3380CC4-5D6E-409C-BE32-E72D297353CC}">
              <c16:uniqueId val="{00000005-A401-844B-931B-6C65307177EB}"/>
            </c:ext>
          </c:extLst>
        </c:ser>
        <c:ser>
          <c:idx val="3"/>
          <c:order val="3"/>
          <c:tx>
            <c:strRef>
              <c:f>'Skupne izgube zaradi stečaja AA'!$A$6</c:f>
              <c:strCache>
                <c:ptCount val="1"/>
                <c:pt idx="0">
                  <c:v>Izgube v turizmu</c:v>
                </c:pt>
              </c:strCache>
            </c:strRef>
          </c:tx>
          <c:spPr>
            <a:solidFill>
              <a:schemeClr val="accent1">
                <a:lumMod val="20000"/>
                <a:lumOff val="80000"/>
                <a:alpha val="76000"/>
              </a:schemeClr>
            </a:solidFill>
            <a:ln>
              <a:solidFill>
                <a:schemeClr val="accent1">
                  <a:lumMod val="60000"/>
                  <a:lumOff val="40000"/>
                </a:schemeClr>
              </a:solidFill>
            </a:ln>
            <a:effectLst/>
          </c:spPr>
          <c:invertIfNegative val="0"/>
          <c:dLbls>
            <c:dLbl>
              <c:idx val="0"/>
              <c:layout>
                <c:manualLayout>
                  <c:x val="-0.30366492146596857"/>
                  <c:y val="-1.082195486137067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857921424743374"/>
                      <c:h val="0.14022843211177119"/>
                    </c:manualLayout>
                  </c15:layout>
                </c:ext>
                <c:ext xmlns:c16="http://schemas.microsoft.com/office/drawing/2014/chart" uri="{C3380CC4-5D6E-409C-BE32-E72D297353CC}">
                  <c16:uniqueId val="{00000006-A401-844B-931B-6C65307177E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'Skupne izgube zaradi stečaja AA'!$B$2</c:f>
              <c:strCache>
                <c:ptCount val="1"/>
                <c:pt idx="0">
                  <c:v>Izgube</c:v>
                </c:pt>
              </c:strCache>
            </c:strRef>
          </c:cat>
          <c:val>
            <c:numRef>
              <c:f>'Skupne izgube zaradi stečaja AA'!$B$6</c:f>
              <c:numCache>
                <c:formatCode>0.0</c:formatCode>
                <c:ptCount val="1"/>
                <c:pt idx="0">
                  <c:v>172.79384434494366</c:v>
                </c:pt>
              </c:numCache>
            </c:numRef>
          </c:val>
          <c:extLst>
            <c:ext xmlns:c16="http://schemas.microsoft.com/office/drawing/2014/chart" uri="{C3380CC4-5D6E-409C-BE32-E72D297353CC}">
              <c16:uniqueId val="{00000007-A401-844B-931B-6C65307177EB}"/>
            </c:ext>
          </c:extLst>
        </c:ser>
        <c:dLbls>
          <c:showLegendKey val="0"/>
          <c:showVal val="0"/>
          <c:showCatName val="0"/>
          <c:showSerName val="0"/>
          <c:showPercent val="0"/>
          <c:showBubbleSize val="0"/>
        </c:dLbls>
        <c:gapWidth val="199"/>
        <c:overlap val="28"/>
        <c:axId val="468541024"/>
        <c:axId val="468539456"/>
      </c:barChart>
      <c:catAx>
        <c:axId val="468541024"/>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468539456"/>
        <c:crosses val="autoZero"/>
        <c:auto val="1"/>
        <c:lblAlgn val="ctr"/>
        <c:lblOffset val="100"/>
        <c:noMultiLvlLbl val="0"/>
      </c:catAx>
      <c:valAx>
        <c:axId val="468539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4685410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sl-SI"/>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0561023822014934E-2"/>
          <c:y val="3.340729250317015E-2"/>
          <c:w val="0.92319681863059933"/>
          <c:h val="0.90189747822119415"/>
        </c:manualLayout>
      </c:layout>
      <c:barChart>
        <c:barDir val="col"/>
        <c:grouping val="clustered"/>
        <c:varyColors val="0"/>
        <c:ser>
          <c:idx val="0"/>
          <c:order val="0"/>
          <c:tx>
            <c:strRef>
              <c:f>'CR9 Nova 2.5.'!$BT$115</c:f>
              <c:strCache>
                <c:ptCount val="1"/>
                <c:pt idx="0">
                  <c:v>Leto 1</c:v>
                </c:pt>
              </c:strCache>
            </c:strRef>
          </c:tx>
          <c:spPr>
            <a:solidFill>
              <a:schemeClr val="accent1">
                <a:shade val="4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'CR9 Nova 2.5.'!$BS$116:$BS$119</c:f>
              <c:strCache>
                <c:ptCount val="4"/>
                <c:pt idx="0">
                  <c:v>ACMI</c:v>
                </c:pt>
                <c:pt idx="1">
                  <c:v>Dry Lease</c:v>
                </c:pt>
                <c:pt idx="2">
                  <c:v>Own Aircraft</c:v>
                </c:pt>
                <c:pt idx="3">
                  <c:v>PPP</c:v>
                </c:pt>
              </c:strCache>
            </c:strRef>
          </c:cat>
          <c:val>
            <c:numRef>
              <c:f>'CR9 Nova 2.5.'!$BT$116:$BT$119</c:f>
              <c:numCache>
                <c:formatCode>#,##0.0;\-#,##0.0;" "</c:formatCode>
                <c:ptCount val="4"/>
                <c:pt idx="0">
                  <c:v>-16.232015810413838</c:v>
                </c:pt>
                <c:pt idx="1">
                  <c:v>-12.866630210413843</c:v>
                </c:pt>
                <c:pt idx="2">
                  <c:v>-13.913469410413839</c:v>
                </c:pt>
                <c:pt idx="3">
                  <c:v>-11.742905410413838</c:v>
                </c:pt>
              </c:numCache>
            </c:numRef>
          </c:val>
          <c:extLst>
            <c:ext xmlns:c16="http://schemas.microsoft.com/office/drawing/2014/chart" uri="{C3380CC4-5D6E-409C-BE32-E72D297353CC}">
              <c16:uniqueId val="{00000000-CD9F-914A-93D4-4EC085FCFF83}"/>
            </c:ext>
          </c:extLst>
        </c:ser>
        <c:ser>
          <c:idx val="1"/>
          <c:order val="1"/>
          <c:tx>
            <c:strRef>
              <c:f>'CR9 Nova 2.5.'!$BU$115</c:f>
              <c:strCache>
                <c:ptCount val="1"/>
                <c:pt idx="0">
                  <c:v>Leto 2</c:v>
                </c:pt>
              </c:strCache>
            </c:strRef>
          </c:tx>
          <c:spPr>
            <a:solidFill>
              <a:schemeClr val="accent1">
                <a:shade val="55000"/>
              </a:schemeClr>
            </a:solidFill>
            <a:ln>
              <a:noFill/>
            </a:ln>
            <a:effectLst/>
          </c:spPr>
          <c:invertIfNegative val="0"/>
          <c:cat>
            <c:strRef>
              <c:f>'CR9 Nova 2.5.'!$BS$116:$BS$119</c:f>
              <c:strCache>
                <c:ptCount val="4"/>
                <c:pt idx="0">
                  <c:v>ACMI</c:v>
                </c:pt>
                <c:pt idx="1">
                  <c:v>Dry Lease</c:v>
                </c:pt>
                <c:pt idx="2">
                  <c:v>Own Aircraft</c:v>
                </c:pt>
                <c:pt idx="3">
                  <c:v>PPP</c:v>
                </c:pt>
              </c:strCache>
            </c:strRef>
          </c:cat>
          <c:val>
            <c:numRef>
              <c:f>'CR9 Nova 2.5.'!$BU$116:$BU$119</c:f>
              <c:numCache>
                <c:formatCode>#,##0.0;\-#,##0.0;" "</c:formatCode>
                <c:ptCount val="4"/>
                <c:pt idx="0">
                  <c:v>-13.941190810413838</c:v>
                </c:pt>
                <c:pt idx="1">
                  <c:v>-10.575805210413844</c:v>
                </c:pt>
                <c:pt idx="2">
                  <c:v>-11.480837010329552</c:v>
                </c:pt>
                <c:pt idx="3">
                  <c:v>-9.4048112770524099</c:v>
                </c:pt>
              </c:numCache>
            </c:numRef>
          </c:val>
          <c:extLst>
            <c:ext xmlns:c16="http://schemas.microsoft.com/office/drawing/2014/chart" uri="{C3380CC4-5D6E-409C-BE32-E72D297353CC}">
              <c16:uniqueId val="{00000001-CD9F-914A-93D4-4EC085FCFF83}"/>
            </c:ext>
          </c:extLst>
        </c:ser>
        <c:ser>
          <c:idx val="2"/>
          <c:order val="2"/>
          <c:tx>
            <c:strRef>
              <c:f>'CR9 Nova 2.5.'!$BV$115</c:f>
              <c:strCache>
                <c:ptCount val="1"/>
                <c:pt idx="0">
                  <c:v>Leto 3</c:v>
                </c:pt>
              </c:strCache>
            </c:strRef>
          </c:tx>
          <c:spPr>
            <a:solidFill>
              <a:schemeClr val="accent1">
                <a:shade val="68000"/>
              </a:schemeClr>
            </a:solidFill>
            <a:ln>
              <a:noFill/>
            </a:ln>
            <a:effectLst/>
          </c:spPr>
          <c:invertIfNegative val="0"/>
          <c:cat>
            <c:strRef>
              <c:f>'CR9 Nova 2.5.'!$BS$116:$BS$119</c:f>
              <c:strCache>
                <c:ptCount val="4"/>
                <c:pt idx="0">
                  <c:v>ACMI</c:v>
                </c:pt>
                <c:pt idx="1">
                  <c:v>Dry Lease</c:v>
                </c:pt>
                <c:pt idx="2">
                  <c:v>Own Aircraft</c:v>
                </c:pt>
                <c:pt idx="3">
                  <c:v>PPP</c:v>
                </c:pt>
              </c:strCache>
            </c:strRef>
          </c:cat>
          <c:val>
            <c:numRef>
              <c:f>'CR9 Nova 2.5.'!$BV$116:$BV$119</c:f>
              <c:numCache>
                <c:formatCode>#,##0.0;\-#,##0.0;" "</c:formatCode>
                <c:ptCount val="4"/>
                <c:pt idx="0">
                  <c:v>-11.585865810413837</c:v>
                </c:pt>
                <c:pt idx="1">
                  <c:v>-8.220480210413843</c:v>
                </c:pt>
                <c:pt idx="2">
                  <c:v>-8.9766142402410516</c:v>
                </c:pt>
                <c:pt idx="3">
                  <c:v>-6.9998536870229096</c:v>
                </c:pt>
              </c:numCache>
            </c:numRef>
          </c:val>
          <c:extLst>
            <c:ext xmlns:c16="http://schemas.microsoft.com/office/drawing/2014/chart" uri="{C3380CC4-5D6E-409C-BE32-E72D297353CC}">
              <c16:uniqueId val="{00000002-CD9F-914A-93D4-4EC085FCFF83}"/>
            </c:ext>
          </c:extLst>
        </c:ser>
        <c:ser>
          <c:idx val="3"/>
          <c:order val="3"/>
          <c:tx>
            <c:strRef>
              <c:f>'CR9 Nova 2.5.'!$BW$115</c:f>
              <c:strCache>
                <c:ptCount val="1"/>
                <c:pt idx="0">
                  <c:v>Leto 4</c:v>
                </c:pt>
              </c:strCache>
            </c:strRef>
          </c:tx>
          <c:spPr>
            <a:solidFill>
              <a:schemeClr val="accent1">
                <a:shade val="80000"/>
              </a:schemeClr>
            </a:solidFill>
            <a:ln>
              <a:noFill/>
            </a:ln>
            <a:effectLst/>
          </c:spPr>
          <c:invertIfNegative val="0"/>
          <c:cat>
            <c:strRef>
              <c:f>'CR9 Nova 2.5.'!$BS$116:$BS$119</c:f>
              <c:strCache>
                <c:ptCount val="4"/>
                <c:pt idx="0">
                  <c:v>ACMI</c:v>
                </c:pt>
                <c:pt idx="1">
                  <c:v>Dry Lease</c:v>
                </c:pt>
                <c:pt idx="2">
                  <c:v>Own Aircraft</c:v>
                </c:pt>
                <c:pt idx="3">
                  <c:v>PPP</c:v>
                </c:pt>
              </c:strCache>
            </c:strRef>
          </c:cat>
          <c:val>
            <c:numRef>
              <c:f>'CR9 Nova 2.5.'!$BW$116:$BW$119</c:f>
              <c:numCache>
                <c:formatCode>#,##0.0;\-#,##0.0;" "</c:formatCode>
                <c:ptCount val="4"/>
                <c:pt idx="0">
                  <c:v>-9.166040810413838</c:v>
                </c:pt>
                <c:pt idx="1">
                  <c:v>-5.8006552104138436</c:v>
                </c:pt>
                <c:pt idx="2">
                  <c:v>-6.4004465816481266</c:v>
                </c:pt>
                <c:pt idx="3">
                  <c:v>-4.5279144674919323</c:v>
                </c:pt>
              </c:numCache>
            </c:numRef>
          </c:val>
          <c:extLst>
            <c:ext xmlns:c16="http://schemas.microsoft.com/office/drawing/2014/chart" uri="{C3380CC4-5D6E-409C-BE32-E72D297353CC}">
              <c16:uniqueId val="{00000003-CD9F-914A-93D4-4EC085FCFF83}"/>
            </c:ext>
          </c:extLst>
        </c:ser>
        <c:ser>
          <c:idx val="4"/>
          <c:order val="4"/>
          <c:tx>
            <c:strRef>
              <c:f>'CR9 Nova 2.5.'!$BX$115</c:f>
              <c:strCache>
                <c:ptCount val="1"/>
                <c:pt idx="0">
                  <c:v>Leto 5</c:v>
                </c:pt>
              </c:strCache>
            </c:strRef>
          </c:tx>
          <c:spPr>
            <a:solidFill>
              <a:schemeClr val="accent1">
                <a:shade val="93000"/>
              </a:schemeClr>
            </a:solidFill>
            <a:ln>
              <a:noFill/>
            </a:ln>
            <a:effectLst/>
          </c:spPr>
          <c:invertIfNegative val="0"/>
          <c:cat>
            <c:strRef>
              <c:f>'CR9 Nova 2.5.'!$BS$116:$BS$119</c:f>
              <c:strCache>
                <c:ptCount val="4"/>
                <c:pt idx="0">
                  <c:v>ACMI</c:v>
                </c:pt>
                <c:pt idx="1">
                  <c:v>Dry Lease</c:v>
                </c:pt>
                <c:pt idx="2">
                  <c:v>Own Aircraft</c:v>
                </c:pt>
                <c:pt idx="3">
                  <c:v>PPP</c:v>
                </c:pt>
              </c:strCache>
            </c:strRef>
          </c:cat>
          <c:val>
            <c:numRef>
              <c:f>'CR9 Nova 2.5.'!$BX$116:$BX$119</c:f>
              <c:numCache>
                <c:formatCode>#,##0.0;\-#,##0.0;" "</c:formatCode>
                <c:ptCount val="4"/>
                <c:pt idx="0">
                  <c:v>-7.0472158104138378</c:v>
                </c:pt>
                <c:pt idx="1">
                  <c:v>-3.6818302104138434</c:v>
                </c:pt>
                <c:pt idx="2">
                  <c:v>-4.1174617901255486</c:v>
                </c:pt>
                <c:pt idx="3">
                  <c:v>-2.3543695369844064</c:v>
                </c:pt>
              </c:numCache>
            </c:numRef>
          </c:val>
          <c:extLst>
            <c:ext xmlns:c16="http://schemas.microsoft.com/office/drawing/2014/chart" uri="{C3380CC4-5D6E-409C-BE32-E72D297353CC}">
              <c16:uniqueId val="{00000004-CD9F-914A-93D4-4EC085FCFF83}"/>
            </c:ext>
          </c:extLst>
        </c:ser>
        <c:ser>
          <c:idx val="5"/>
          <c:order val="5"/>
          <c:tx>
            <c:strRef>
              <c:f>'CR9 Nova 2.5.'!$BY$115</c:f>
              <c:strCache>
                <c:ptCount val="1"/>
                <c:pt idx="0">
                  <c:v>Leto 6</c:v>
                </c:pt>
              </c:strCache>
            </c:strRef>
          </c:tx>
          <c:spPr>
            <a:solidFill>
              <a:schemeClr val="accent1">
                <a:tint val="94000"/>
              </a:schemeClr>
            </a:solidFill>
            <a:ln>
              <a:noFill/>
            </a:ln>
            <a:effectLst/>
          </c:spPr>
          <c:invertIfNegative val="0"/>
          <c:cat>
            <c:strRef>
              <c:f>'CR9 Nova 2.5.'!$BS$116:$BS$119</c:f>
              <c:strCache>
                <c:ptCount val="4"/>
                <c:pt idx="0">
                  <c:v>ACMI</c:v>
                </c:pt>
                <c:pt idx="1">
                  <c:v>Dry Lease</c:v>
                </c:pt>
                <c:pt idx="2">
                  <c:v>Own Aircraft</c:v>
                </c:pt>
                <c:pt idx="3">
                  <c:v>PPP</c:v>
                </c:pt>
              </c:strCache>
            </c:strRef>
          </c:cat>
          <c:val>
            <c:numRef>
              <c:f>'CR9 Nova 2.5.'!$BY$116:$BY$119</c:f>
              <c:numCache>
                <c:formatCode>#,##0.0;\-#,##0.0;" "</c:formatCode>
                <c:ptCount val="4"/>
                <c:pt idx="0">
                  <c:v>-5.6008033104138297</c:v>
                </c:pt>
                <c:pt idx="1">
                  <c:v>-2.2354177104138357</c:v>
                </c:pt>
                <c:pt idx="2">
                  <c:v>-2.4986815090268331</c:v>
                </c:pt>
                <c:pt idx="3">
                  <c:v>-0.85050110995150352</c:v>
                </c:pt>
              </c:numCache>
            </c:numRef>
          </c:val>
          <c:extLst>
            <c:ext xmlns:c16="http://schemas.microsoft.com/office/drawing/2014/chart" uri="{C3380CC4-5D6E-409C-BE32-E72D297353CC}">
              <c16:uniqueId val="{00000005-CD9F-914A-93D4-4EC085FCFF83}"/>
            </c:ext>
          </c:extLst>
        </c:ser>
        <c:ser>
          <c:idx val="6"/>
          <c:order val="6"/>
          <c:tx>
            <c:strRef>
              <c:f>'CR9 Nova 2.5.'!$BZ$115</c:f>
              <c:strCache>
                <c:ptCount val="1"/>
                <c:pt idx="0">
                  <c:v>Leto 7</c:v>
                </c:pt>
              </c:strCache>
            </c:strRef>
          </c:tx>
          <c:spPr>
            <a:solidFill>
              <a:schemeClr val="accent1">
                <a:tint val="81000"/>
              </a:schemeClr>
            </a:solidFill>
            <a:ln>
              <a:noFill/>
            </a:ln>
            <a:effectLst/>
          </c:spPr>
          <c:invertIfNegative val="0"/>
          <c:cat>
            <c:strRef>
              <c:f>'CR9 Nova 2.5.'!$BS$116:$BS$119</c:f>
              <c:strCache>
                <c:ptCount val="4"/>
                <c:pt idx="0">
                  <c:v>ACMI</c:v>
                </c:pt>
                <c:pt idx="1">
                  <c:v>Dry Lease</c:v>
                </c:pt>
                <c:pt idx="2">
                  <c:v>Own Aircraft</c:v>
                </c:pt>
                <c:pt idx="3">
                  <c:v>PPP</c:v>
                </c:pt>
              </c:strCache>
            </c:strRef>
          </c:cat>
          <c:val>
            <c:numRef>
              <c:f>'CR9 Nova 2.5.'!$BZ$116:$BZ$119</c:f>
              <c:numCache>
                <c:formatCode>#,##0.0;\-#,##0.0;" "</c:formatCode>
                <c:ptCount val="4"/>
                <c:pt idx="0">
                  <c:v>-4.5091408104138297</c:v>
                </c:pt>
                <c:pt idx="1">
                  <c:v>-1.143755210413836</c:v>
                </c:pt>
                <c:pt idx="2">
                  <c:v>-1.2260328388732</c:v>
                </c:pt>
                <c:pt idx="3">
                  <c:v>0.30149011343304066</c:v>
                </c:pt>
              </c:numCache>
            </c:numRef>
          </c:val>
          <c:extLst>
            <c:ext xmlns:c16="http://schemas.microsoft.com/office/drawing/2014/chart" uri="{C3380CC4-5D6E-409C-BE32-E72D297353CC}">
              <c16:uniqueId val="{00000006-CD9F-914A-93D4-4EC085FCFF83}"/>
            </c:ext>
          </c:extLst>
        </c:ser>
        <c:ser>
          <c:idx val="7"/>
          <c:order val="7"/>
          <c:tx>
            <c:strRef>
              <c:f>'CR9 Nova 2.5.'!$CA$115</c:f>
              <c:strCache>
                <c:ptCount val="1"/>
                <c:pt idx="0">
                  <c:v>Leto 8</c:v>
                </c:pt>
              </c:strCache>
            </c:strRef>
          </c:tx>
          <c:spPr>
            <a:solidFill>
              <a:schemeClr val="accent1">
                <a:tint val="69000"/>
              </a:schemeClr>
            </a:solidFill>
            <a:ln>
              <a:noFill/>
            </a:ln>
            <a:effectLst/>
          </c:spPr>
          <c:invertIfNegative val="0"/>
          <c:cat>
            <c:strRef>
              <c:f>'CR9 Nova 2.5.'!$BS$116:$BS$119</c:f>
              <c:strCache>
                <c:ptCount val="4"/>
                <c:pt idx="0">
                  <c:v>ACMI</c:v>
                </c:pt>
                <c:pt idx="1">
                  <c:v>Dry Lease</c:v>
                </c:pt>
                <c:pt idx="2">
                  <c:v>Own Aircraft</c:v>
                </c:pt>
                <c:pt idx="3">
                  <c:v>PPP</c:v>
                </c:pt>
              </c:strCache>
            </c:strRef>
          </c:cat>
          <c:val>
            <c:numRef>
              <c:f>'CR9 Nova 2.5.'!$CA$116:$CA$119</c:f>
              <c:numCache>
                <c:formatCode>#,##0.0;\-#,##0.0;" "</c:formatCode>
                <c:ptCount val="4"/>
                <c:pt idx="0">
                  <c:v>-3.4067283104138224</c:v>
                </c:pt>
                <c:pt idx="1">
                  <c:v>-4.134271041382849E-2</c:v>
                </c:pt>
                <c:pt idx="2">
                  <c:v>6.6415139788120983E-2</c:v>
                </c:pt>
                <c:pt idx="3">
                  <c:v>1.4672477729868292</c:v>
                </c:pt>
              </c:numCache>
            </c:numRef>
          </c:val>
          <c:extLst>
            <c:ext xmlns:c16="http://schemas.microsoft.com/office/drawing/2014/chart" uri="{C3380CC4-5D6E-409C-BE32-E72D297353CC}">
              <c16:uniqueId val="{00000007-CD9F-914A-93D4-4EC085FCFF83}"/>
            </c:ext>
          </c:extLst>
        </c:ser>
        <c:ser>
          <c:idx val="8"/>
          <c:order val="8"/>
          <c:tx>
            <c:strRef>
              <c:f>'CR9 Nova 2.5.'!$CB$115</c:f>
              <c:strCache>
                <c:ptCount val="1"/>
                <c:pt idx="0">
                  <c:v>Leto 9</c:v>
                </c:pt>
              </c:strCache>
            </c:strRef>
          </c:tx>
          <c:spPr>
            <a:solidFill>
              <a:schemeClr val="accent1">
                <a:tint val="56000"/>
              </a:schemeClr>
            </a:solidFill>
            <a:ln>
              <a:noFill/>
            </a:ln>
            <a:effectLst/>
          </c:spPr>
          <c:invertIfNegative val="0"/>
          <c:cat>
            <c:strRef>
              <c:f>'CR9 Nova 2.5.'!$BS$116:$BS$119</c:f>
              <c:strCache>
                <c:ptCount val="4"/>
                <c:pt idx="0">
                  <c:v>ACMI</c:v>
                </c:pt>
                <c:pt idx="1">
                  <c:v>Dry Lease</c:v>
                </c:pt>
                <c:pt idx="2">
                  <c:v>Own Aircraft</c:v>
                </c:pt>
                <c:pt idx="3">
                  <c:v>PPP</c:v>
                </c:pt>
              </c:strCache>
            </c:strRef>
          </c:cat>
          <c:val>
            <c:numRef>
              <c:f>'CR9 Nova 2.5.'!$CB$116:$CB$119</c:f>
              <c:numCache>
                <c:formatCode>#,##0.0;\-#,##0.0;" "</c:formatCode>
                <c:ptCount val="4"/>
                <c:pt idx="0">
                  <c:v>-2.2827808158538194</c:v>
                </c:pt>
                <c:pt idx="1">
                  <c:v>1.0827371841461808</c:v>
                </c:pt>
                <c:pt idx="2">
                  <c:v>1.3900834869424998</c:v>
                </c:pt>
                <c:pt idx="3">
                  <c:v>2.6578756184116155</c:v>
                </c:pt>
              </c:numCache>
            </c:numRef>
          </c:val>
          <c:extLst>
            <c:ext xmlns:c16="http://schemas.microsoft.com/office/drawing/2014/chart" uri="{C3380CC4-5D6E-409C-BE32-E72D297353CC}">
              <c16:uniqueId val="{00000008-CD9F-914A-93D4-4EC085FCFF83}"/>
            </c:ext>
          </c:extLst>
        </c:ser>
        <c:ser>
          <c:idx val="9"/>
          <c:order val="9"/>
          <c:tx>
            <c:strRef>
              <c:f>'CR9 Nova 2.5.'!$CC$115</c:f>
              <c:strCache>
                <c:ptCount val="1"/>
                <c:pt idx="0">
                  <c:v>Leto 10</c:v>
                </c:pt>
              </c:strCache>
            </c:strRef>
          </c:tx>
          <c:spPr>
            <a:solidFill>
              <a:schemeClr val="accent1">
                <a:tint val="4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'CR9 Nova 2.5.'!$BS$116:$BS$119</c:f>
              <c:strCache>
                <c:ptCount val="4"/>
                <c:pt idx="0">
                  <c:v>ACMI</c:v>
                </c:pt>
                <c:pt idx="1">
                  <c:v>Dry Lease</c:v>
                </c:pt>
                <c:pt idx="2">
                  <c:v>Own Aircraft</c:v>
                </c:pt>
                <c:pt idx="3">
                  <c:v>PPP</c:v>
                </c:pt>
              </c:strCache>
            </c:strRef>
          </c:cat>
          <c:val>
            <c:numRef>
              <c:f>'CR9 Nova 2.5.'!$CC$116:$CC$119</c:f>
              <c:numCache>
                <c:formatCode>#,##0.0;\-#,##0.0;" "</c:formatCode>
                <c:ptCount val="4"/>
                <c:pt idx="0">
                  <c:v>-1.1696533104138225</c:v>
                </c:pt>
                <c:pt idx="1">
                  <c:v>2.1957322895861715</c:v>
                </c:pt>
                <c:pt idx="2">
                  <c:v>2.7125415076066108</c:v>
                </c:pt>
                <c:pt idx="3">
                  <c:v>3.8406732289263235</c:v>
                </c:pt>
              </c:numCache>
            </c:numRef>
          </c:val>
          <c:extLst>
            <c:ext xmlns:c16="http://schemas.microsoft.com/office/drawing/2014/chart" uri="{C3380CC4-5D6E-409C-BE32-E72D297353CC}">
              <c16:uniqueId val="{00000009-CD9F-914A-93D4-4EC085FCFF83}"/>
            </c:ext>
          </c:extLst>
        </c:ser>
        <c:dLbls>
          <c:showLegendKey val="0"/>
          <c:showVal val="0"/>
          <c:showCatName val="0"/>
          <c:showSerName val="0"/>
          <c:showPercent val="0"/>
          <c:showBubbleSize val="0"/>
        </c:dLbls>
        <c:gapWidth val="75"/>
        <c:overlap val="-9"/>
        <c:axId val="468545336"/>
        <c:axId val="468544944"/>
      </c:barChart>
      <c:catAx>
        <c:axId val="468545336"/>
        <c:scaling>
          <c:orientation val="minMax"/>
        </c:scaling>
        <c:delete val="0"/>
        <c:axPos val="b"/>
        <c:majorGridlines>
          <c:spPr>
            <a:ln w="9525" cap="flat" cmpd="sng" algn="ctr">
              <a:solidFill>
                <a:schemeClr val="dk1">
                  <a:lumMod val="15000"/>
                  <a:lumOff val="85000"/>
                </a:schemeClr>
              </a:solidFill>
              <a:prstDash val="solid"/>
              <a:round/>
            </a:ln>
            <a:effectLst/>
          </c:spPr>
        </c:majorGridlines>
        <c:numFmt formatCode="General" sourceLinked="1"/>
        <c:majorTickMark val="out"/>
        <c:minorTickMark val="none"/>
        <c:tickLblPos val="low"/>
        <c:spPr>
          <a:noFill/>
          <a:ln w="12700" cap="flat" cmpd="sng" algn="ctr">
            <a:solidFill>
              <a:schemeClr val="tx1"/>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468544944"/>
        <c:crosses val="autoZero"/>
        <c:auto val="1"/>
        <c:lblAlgn val="ctr"/>
        <c:lblOffset val="100"/>
        <c:noMultiLvlLbl val="0"/>
      </c:catAx>
      <c:valAx>
        <c:axId val="468544944"/>
        <c:scaling>
          <c:orientation val="minMax"/>
          <c:max val="15"/>
        </c:scaling>
        <c:delete val="0"/>
        <c:axPos val="l"/>
        <c:majorGridlines>
          <c:spPr>
            <a:ln w="9525" cap="flat" cmpd="sng" algn="ctr">
              <a:solidFill>
                <a:schemeClr val="dk1">
                  <a:lumMod val="15000"/>
                  <a:lumOff val="85000"/>
                </a:schemeClr>
              </a:solidFill>
              <a:prstDash val="solid"/>
              <a:round/>
            </a:ln>
            <a:effectLst/>
          </c:spPr>
        </c:majorGridlines>
        <c:numFmt formatCode="#,##0" sourceLinked="0"/>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468545336"/>
        <c:crosses val="autoZero"/>
        <c:crossBetween val="between"/>
      </c:valAx>
      <c:spPr>
        <a:solidFill>
          <a:schemeClr val="bg1">
            <a:lumMod val="95000"/>
            <a:alpha val="58949"/>
          </a:schemeClr>
        </a:solidFill>
        <a:ln>
          <a:noFill/>
        </a:ln>
        <a:effectLst/>
      </c:spPr>
    </c:plotArea>
    <c:legend>
      <c:legendPos val="t"/>
      <c:layout>
        <c:manualLayout>
          <c:xMode val="edge"/>
          <c:yMode val="edge"/>
          <c:x val="0.14564838392121215"/>
          <c:y val="5.4784841913931431E-2"/>
          <c:w val="0.71441314928356459"/>
          <c:h val="6.3101968868137556E-2"/>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legend>
    <c:plotVisOnly val="1"/>
    <c:dispBlanksAs val="gap"/>
    <c:showDLblsOverMax val="0"/>
    <c:extLst/>
  </c:chart>
  <c:spPr>
    <a:solidFill>
      <a:sysClr val="window" lastClr="FFFFFF"/>
    </a:solidFill>
    <a:ln w="9525" cap="flat" cmpd="sng" algn="ctr">
      <a:noFill/>
      <a:prstDash val="solid"/>
      <a:round/>
    </a:ln>
    <a:effectLst/>
  </c:spPr>
  <c:txPr>
    <a:bodyPr/>
    <a:lstStyle/>
    <a:p>
      <a:pPr>
        <a:defRPr sz="1000" b="0">
          <a:solidFill>
            <a:schemeClr val="tx1"/>
          </a:solidFill>
          <a:latin typeface="Arial" panose="020B0604020202020204" pitchFamily="34" charset="0"/>
          <a:cs typeface="Arial" panose="020B0604020202020204" pitchFamily="34" charset="0"/>
        </a:defRPr>
      </a:pPr>
      <a:endParaRPr lang="sl-S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561023822014934E-2"/>
          <c:y val="1.9939265050526008E-2"/>
          <c:w val="0.89733275375107557"/>
          <c:h val="0.9153654535252036"/>
        </c:manualLayout>
      </c:layout>
      <c:lineChart>
        <c:grouping val="standard"/>
        <c:varyColors val="0"/>
        <c:ser>
          <c:idx val="3"/>
          <c:order val="0"/>
          <c:tx>
            <c:strRef>
              <c:f>'CR9 Nova 2.5.'!$BS$125</c:f>
              <c:strCache>
                <c:ptCount val="1"/>
                <c:pt idx="0">
                  <c:v>PPP</c:v>
                </c:pt>
              </c:strCache>
            </c:strRef>
          </c:tx>
          <c:marker>
            <c:symbol val="none"/>
          </c:marker>
          <c:dLbls>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02-6B44-9EEA-C1967DCA022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02-6B44-9EEA-C1967DCA02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'CR9 Nova 2.5.'!$BT$121:$CC$121</c:f>
              <c:strCache>
                <c:ptCount val="10"/>
                <c:pt idx="0">
                  <c:v>Leto 1</c:v>
                </c:pt>
                <c:pt idx="1">
                  <c:v>Leto 2</c:v>
                </c:pt>
                <c:pt idx="2">
                  <c:v>Leto 3</c:v>
                </c:pt>
                <c:pt idx="3">
                  <c:v>Leto 4</c:v>
                </c:pt>
                <c:pt idx="4">
                  <c:v>Leto 5</c:v>
                </c:pt>
                <c:pt idx="5">
                  <c:v>Leto 6</c:v>
                </c:pt>
                <c:pt idx="6">
                  <c:v>Leto 7</c:v>
                </c:pt>
                <c:pt idx="7">
                  <c:v>Leto 8</c:v>
                </c:pt>
                <c:pt idx="8">
                  <c:v>Leto 9</c:v>
                </c:pt>
                <c:pt idx="9">
                  <c:v>Leto 10</c:v>
                </c:pt>
              </c:strCache>
            </c:strRef>
          </c:cat>
          <c:val>
            <c:numRef>
              <c:f>'CR9 Nova 2.5.'!$BT$125:$CC$125</c:f>
              <c:numCache>
                <c:formatCode>#,##0.0;\-#,##0.0;" "</c:formatCode>
                <c:ptCount val="10"/>
                <c:pt idx="0">
                  <c:v>-11.742905410413838</c:v>
                </c:pt>
                <c:pt idx="1">
                  <c:v>-21.14771668746625</c:v>
                </c:pt>
                <c:pt idx="2">
                  <c:v>-28.14757037448916</c:v>
                </c:pt>
                <c:pt idx="3">
                  <c:v>-32.675484841981088</c:v>
                </c:pt>
                <c:pt idx="4">
                  <c:v>-35.029854378965496</c:v>
                </c:pt>
                <c:pt idx="5">
                  <c:v>-35.880355488917004</c:v>
                </c:pt>
                <c:pt idx="6">
                  <c:v>-35.578865375483971</c:v>
                </c:pt>
                <c:pt idx="7">
                  <c:v>-34.111617602497155</c:v>
                </c:pt>
                <c:pt idx="8">
                  <c:v>-31.453741984085553</c:v>
                </c:pt>
                <c:pt idx="9">
                  <c:v>-27.613068755159244</c:v>
                </c:pt>
              </c:numCache>
            </c:numRef>
          </c:val>
          <c:smooth val="0"/>
          <c:extLst>
            <c:ext xmlns:c16="http://schemas.microsoft.com/office/drawing/2014/chart" uri="{C3380CC4-5D6E-409C-BE32-E72D297353CC}">
              <c16:uniqueId val="{00000001-9D02-6B44-9EEA-C1967DCA0228}"/>
            </c:ext>
          </c:extLst>
        </c:ser>
        <c:dLbls>
          <c:showLegendKey val="0"/>
          <c:showVal val="0"/>
          <c:showCatName val="0"/>
          <c:showSerName val="0"/>
          <c:showPercent val="0"/>
          <c:showBubbleSize val="0"/>
        </c:dLbls>
        <c:smooth val="0"/>
        <c:axId val="135558272"/>
        <c:axId val="135559808"/>
      </c:lineChart>
      <c:catAx>
        <c:axId val="13555827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low"/>
        <c:spPr>
          <a:noFill/>
          <a:ln w="9525" cap="flat" cmpd="sng" algn="ctr">
            <a:solidFill>
              <a:schemeClr val="tx1"/>
            </a:solidFill>
            <a:round/>
          </a:ln>
          <a:effectLst/>
        </c:spPr>
        <c:txPr>
          <a:bodyPr rot="-60000000" vert="horz"/>
          <a:lstStyle/>
          <a:p>
            <a:pPr>
              <a:defRPr/>
            </a:pPr>
            <a:endParaRPr lang="sl-SI"/>
          </a:p>
        </c:txPr>
        <c:crossAx val="135559808"/>
        <c:crosses val="autoZero"/>
        <c:auto val="1"/>
        <c:lblAlgn val="ctr"/>
        <c:lblOffset val="100"/>
        <c:noMultiLvlLbl val="0"/>
      </c:catAx>
      <c:valAx>
        <c:axId val="135559808"/>
        <c:scaling>
          <c:orientation val="minMax"/>
          <c:min val="-50"/>
        </c:scaling>
        <c:delete val="0"/>
        <c:axPos val="l"/>
        <c:majorGridlines>
          <c:spPr>
            <a:ln w="9525" cap="flat" cmpd="sng" algn="ctr">
              <a:solidFill>
                <a:schemeClr val="dk1">
                  <a:lumMod val="15000"/>
                  <a:lumOff val="85000"/>
                </a:schemeClr>
              </a:solidFill>
              <a:round/>
            </a:ln>
            <a:effectLst/>
          </c:spPr>
        </c:majorGridlines>
        <c:numFmt formatCode="#,##0.0;\-#,##0.0;&quot; &quot;" sourceLinked="1"/>
        <c:majorTickMark val="none"/>
        <c:minorTickMark val="none"/>
        <c:tickLblPos val="nextTo"/>
        <c:spPr>
          <a:noFill/>
          <a:ln w="12700">
            <a:solidFill>
              <a:schemeClr val="tx1"/>
            </a:solidFill>
          </a:ln>
          <a:effectLst/>
        </c:spPr>
        <c:txPr>
          <a:bodyPr rot="-60000000" vert="horz"/>
          <a:lstStyle/>
          <a:p>
            <a:pPr>
              <a:defRPr/>
            </a:pPr>
            <a:endParaRPr lang="sl-SI"/>
          </a:p>
        </c:txPr>
        <c:crossAx val="13555827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chart>
  <c:spPr>
    <a:solidFill>
      <a:sysClr val="window" lastClr="FFFFFF"/>
    </a:solidFill>
    <a:ln w="9525" cap="flat" cmpd="sng" algn="ctr">
      <a:noFill/>
      <a:round/>
    </a:ln>
    <a:effectLst/>
  </c:spPr>
  <c:txPr>
    <a:bodyPr/>
    <a:lstStyle/>
    <a:p>
      <a:pPr>
        <a:defRPr sz="1050" b="0">
          <a:solidFill>
            <a:schemeClr val="tx1"/>
          </a:solidFill>
          <a:latin typeface="Arial" panose="020B0604020202020204" pitchFamily="34" charset="0"/>
          <a:cs typeface="Arial" panose="020B0604020202020204" pitchFamily="34" charset="0"/>
        </a:defRPr>
      </a:pPr>
      <a:endParaRPr lang="sl-S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561023822014934E-2"/>
          <c:y val="1.9939265050526008E-2"/>
          <c:w val="0.92483554549017388"/>
          <c:h val="0.9153654535252036"/>
        </c:manualLayout>
      </c:layout>
      <c:lineChart>
        <c:grouping val="standard"/>
        <c:varyColors val="0"/>
        <c:ser>
          <c:idx val="3"/>
          <c:order val="0"/>
          <c:tx>
            <c:strRef>
              <c:f>'CR9 Nova 2.5.'!$BS$172</c:f>
              <c:strCache>
                <c:ptCount val="1"/>
                <c:pt idx="0">
                  <c:v>PPP</c:v>
                </c:pt>
              </c:strCache>
            </c:strRef>
          </c:tx>
          <c:marker>
            <c:symbol val="none"/>
          </c:marker>
          <c:dLbls>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29-C143-A8A8-931846CA0C23}"/>
                </c:ext>
              </c:extLst>
            </c:dLbl>
            <c:dLbl>
              <c:idx val="9"/>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6391-7848-9B83-BADDF315F59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'CR9 Nova 2.5.'!$BT$168:$CC$168</c:f>
              <c:strCache>
                <c:ptCount val="10"/>
                <c:pt idx="0">
                  <c:v>Leto 1</c:v>
                </c:pt>
                <c:pt idx="1">
                  <c:v>Leto 2</c:v>
                </c:pt>
                <c:pt idx="2">
                  <c:v>Leto 3</c:v>
                </c:pt>
                <c:pt idx="3">
                  <c:v>Leto 4 </c:v>
                </c:pt>
                <c:pt idx="4">
                  <c:v>Leto 5</c:v>
                </c:pt>
                <c:pt idx="5">
                  <c:v>Leto 6</c:v>
                </c:pt>
                <c:pt idx="6">
                  <c:v>Leto 7</c:v>
                </c:pt>
                <c:pt idx="7">
                  <c:v>Leto 8</c:v>
                </c:pt>
                <c:pt idx="8">
                  <c:v>Leto 9</c:v>
                </c:pt>
                <c:pt idx="9">
                  <c:v>Leto 10</c:v>
                </c:pt>
              </c:strCache>
            </c:strRef>
          </c:cat>
          <c:val>
            <c:numRef>
              <c:f>'CR9 Nova 2.5.'!$BT$172:$CC$172</c:f>
              <c:numCache>
                <c:formatCode>#,##0.0;\-#,##0.0;" "</c:formatCode>
                <c:ptCount val="10"/>
                <c:pt idx="0">
                  <c:v>38.257094589586153</c:v>
                </c:pt>
                <c:pt idx="1">
                  <c:v>28.852283312533736</c:v>
                </c:pt>
                <c:pt idx="2">
                  <c:v>21.852429625510819</c:v>
                </c:pt>
                <c:pt idx="3">
                  <c:v>17.324515158018887</c:v>
                </c:pt>
                <c:pt idx="4">
                  <c:v>14.970145621034478</c:v>
                </c:pt>
                <c:pt idx="5">
                  <c:v>14.119644511082972</c:v>
                </c:pt>
                <c:pt idx="6">
                  <c:v>14.421134624516007</c:v>
                </c:pt>
                <c:pt idx="7">
                  <c:v>15.888382397502836</c:v>
                </c:pt>
                <c:pt idx="8">
                  <c:v>18.546258015914454</c:v>
                </c:pt>
                <c:pt idx="9">
                  <c:v>22.386931244840774</c:v>
                </c:pt>
              </c:numCache>
            </c:numRef>
          </c:val>
          <c:smooth val="0"/>
          <c:extLst>
            <c:ext xmlns:c16="http://schemas.microsoft.com/office/drawing/2014/chart" uri="{C3380CC4-5D6E-409C-BE32-E72D297353CC}">
              <c16:uniqueId val="{00000007-6391-7848-9B83-BADDF315F593}"/>
            </c:ext>
          </c:extLst>
        </c:ser>
        <c:dLbls>
          <c:showLegendKey val="0"/>
          <c:showVal val="0"/>
          <c:showCatName val="0"/>
          <c:showSerName val="0"/>
          <c:showPercent val="0"/>
          <c:showBubbleSize val="0"/>
        </c:dLbls>
        <c:smooth val="0"/>
        <c:axId val="468561016"/>
        <c:axId val="468557488"/>
      </c:lineChart>
      <c:catAx>
        <c:axId val="4685610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low"/>
        <c:spPr>
          <a:noFill/>
          <a:ln w="12700" cap="flat" cmpd="sng" algn="ctr">
            <a:solidFill>
              <a:schemeClr val="tx1"/>
            </a:solidFill>
            <a:round/>
          </a:ln>
          <a:effectLst/>
        </c:spPr>
        <c:txPr>
          <a:bodyPr rot="-60000000" vert="horz"/>
          <a:lstStyle/>
          <a:p>
            <a:pPr>
              <a:defRPr/>
            </a:pPr>
            <a:endParaRPr lang="sl-SI"/>
          </a:p>
        </c:txPr>
        <c:crossAx val="468557488"/>
        <c:crosses val="autoZero"/>
        <c:auto val="1"/>
        <c:lblAlgn val="ctr"/>
        <c:lblOffset val="100"/>
        <c:noMultiLvlLbl val="0"/>
      </c:catAx>
      <c:valAx>
        <c:axId val="46855748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12700">
            <a:solidFill>
              <a:schemeClr val="tx1"/>
            </a:solidFill>
          </a:ln>
          <a:effectLst/>
        </c:spPr>
        <c:txPr>
          <a:bodyPr rot="-60000000" vert="horz"/>
          <a:lstStyle/>
          <a:p>
            <a:pPr>
              <a:defRPr/>
            </a:pPr>
            <a:endParaRPr lang="sl-SI"/>
          </a:p>
        </c:txPr>
        <c:crossAx val="46856101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chart>
  <c:spPr>
    <a:solidFill>
      <a:sysClr val="window" lastClr="FFFFFF"/>
    </a:solidFill>
    <a:ln w="9525" cap="flat" cmpd="sng" algn="ctr">
      <a:noFill/>
      <a:round/>
    </a:ln>
    <a:effectLst/>
  </c:spPr>
  <c:txPr>
    <a:bodyPr/>
    <a:lstStyle/>
    <a:p>
      <a:pPr>
        <a:defRPr sz="1050" b="0">
          <a:solidFill>
            <a:schemeClr val="tx1"/>
          </a:solidFill>
          <a:latin typeface="Arial" panose="020B0604020202020204" pitchFamily="34" charset="0"/>
          <a:cs typeface="Arial" panose="020B0604020202020204" pitchFamily="34" charset="0"/>
        </a:defRPr>
      </a:pPr>
      <a:endParaRPr lang="sl-S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16909657287268E-2"/>
          <c:y val="3.363396852659864E-2"/>
          <c:w val="0.89582077705762242"/>
          <c:h val="0.93288638917318445"/>
        </c:manualLayout>
      </c:layout>
      <c:lineChart>
        <c:grouping val="standard"/>
        <c:varyColors val="0"/>
        <c:ser>
          <c:idx val="0"/>
          <c:order val="0"/>
          <c:tx>
            <c:strRef>
              <c:f>'CR9 Nova +30% gor'!$W$148</c:f>
              <c:strCache>
                <c:ptCount val="1"/>
                <c:pt idx="0">
                  <c:v>Base var.</c:v>
                </c:pt>
              </c:strCache>
            </c:strRef>
          </c:tx>
          <c:spPr>
            <a:ln w="28575" cap="rnd">
              <a:solidFill>
                <a:schemeClr val="accent1"/>
              </a:solidFill>
              <a:round/>
            </a:ln>
            <a:effectLst/>
          </c:spPr>
          <c:marker>
            <c:symbol val="none"/>
          </c:marker>
          <c:cat>
            <c:numRef>
              <c:f>'CR9 Nova +30% gor'!$X$147:$AG$147</c:f>
              <c:numCache>
                <c:formatCode>0%</c:formatCode>
                <c:ptCount val="10"/>
                <c:pt idx="0">
                  <c:v>0.6</c:v>
                </c:pt>
                <c:pt idx="1">
                  <c:v>0.62</c:v>
                </c:pt>
                <c:pt idx="2">
                  <c:v>0.64</c:v>
                </c:pt>
                <c:pt idx="3">
                  <c:v>0.66</c:v>
                </c:pt>
                <c:pt idx="4">
                  <c:v>0.68</c:v>
                </c:pt>
                <c:pt idx="5">
                  <c:v>0.69000000000000006</c:v>
                </c:pt>
                <c:pt idx="6">
                  <c:v>0.70000000000000007</c:v>
                </c:pt>
                <c:pt idx="7">
                  <c:v>0.71000000000000008</c:v>
                </c:pt>
                <c:pt idx="8">
                  <c:v>0.72000000000000008</c:v>
                </c:pt>
                <c:pt idx="9">
                  <c:v>0.73000000000000009</c:v>
                </c:pt>
              </c:numCache>
            </c:numRef>
          </c:cat>
          <c:val>
            <c:numRef>
              <c:f>'CR9 Nova +30% gor'!$X$148:$AG$148</c:f>
              <c:numCache>
                <c:formatCode>#,##0.0;\-#,##0.0;" "</c:formatCode>
                <c:ptCount val="10"/>
                <c:pt idx="0">
                  <c:v>-12.866630210413843</c:v>
                </c:pt>
                <c:pt idx="1">
                  <c:v>-10.575805210413844</c:v>
                </c:pt>
                <c:pt idx="2">
                  <c:v>-8.220480210413843</c:v>
                </c:pt>
                <c:pt idx="3">
                  <c:v>-5.8006552104138436</c:v>
                </c:pt>
                <c:pt idx="4">
                  <c:v>-3.6818302104138434</c:v>
                </c:pt>
                <c:pt idx="5">
                  <c:v>-2.2354177104138357</c:v>
                </c:pt>
                <c:pt idx="6">
                  <c:v>-1.143755210413836</c:v>
                </c:pt>
                <c:pt idx="7">
                  <c:v>-4.134271041382849E-2</c:v>
                </c:pt>
                <c:pt idx="8">
                  <c:v>1.0827371841461808</c:v>
                </c:pt>
                <c:pt idx="9">
                  <c:v>2.1957322895861715</c:v>
                </c:pt>
              </c:numCache>
            </c:numRef>
          </c:val>
          <c:smooth val="0"/>
          <c:extLst>
            <c:ext xmlns:c16="http://schemas.microsoft.com/office/drawing/2014/chart" uri="{C3380CC4-5D6E-409C-BE32-E72D297353CC}">
              <c16:uniqueId val="{00000000-B883-D245-882F-9EC8F14AEA2D}"/>
            </c:ext>
          </c:extLst>
        </c:ser>
        <c:ser>
          <c:idx val="1"/>
          <c:order val="1"/>
          <c:tx>
            <c:strRef>
              <c:f>'CR9 Nova +30% gor'!$W$149</c:f>
              <c:strCache>
                <c:ptCount val="1"/>
                <c:pt idx="0">
                  <c:v>Cena goriva +30%</c:v>
                </c:pt>
              </c:strCache>
            </c:strRef>
          </c:tx>
          <c:spPr>
            <a:ln w="28575" cap="rnd">
              <a:solidFill>
                <a:schemeClr val="accent2"/>
              </a:solidFill>
              <a:round/>
            </a:ln>
            <a:effectLst/>
          </c:spPr>
          <c:marker>
            <c:symbol val="none"/>
          </c:marker>
          <c:cat>
            <c:numRef>
              <c:f>'CR9 Nova +30% gor'!$X$147:$AG$147</c:f>
              <c:numCache>
                <c:formatCode>0%</c:formatCode>
                <c:ptCount val="10"/>
                <c:pt idx="0">
                  <c:v>0.6</c:v>
                </c:pt>
                <c:pt idx="1">
                  <c:v>0.62</c:v>
                </c:pt>
                <c:pt idx="2">
                  <c:v>0.64</c:v>
                </c:pt>
                <c:pt idx="3">
                  <c:v>0.66</c:v>
                </c:pt>
                <c:pt idx="4">
                  <c:v>0.68</c:v>
                </c:pt>
                <c:pt idx="5">
                  <c:v>0.69000000000000006</c:v>
                </c:pt>
                <c:pt idx="6">
                  <c:v>0.70000000000000007</c:v>
                </c:pt>
                <c:pt idx="7">
                  <c:v>0.71000000000000008</c:v>
                </c:pt>
                <c:pt idx="8">
                  <c:v>0.72000000000000008</c:v>
                </c:pt>
                <c:pt idx="9">
                  <c:v>0.73000000000000009</c:v>
                </c:pt>
              </c:numCache>
            </c:numRef>
          </c:cat>
          <c:val>
            <c:numRef>
              <c:f>'CR9 Nova +30% gor'!$X$149:$AG$149</c:f>
              <c:numCache>
                <c:formatCode>#,##0.0;\-#,##0.0;" "</c:formatCode>
                <c:ptCount val="10"/>
                <c:pt idx="0">
                  <c:v>-17.28402428641385</c:v>
                </c:pt>
                <c:pt idx="1">
                  <c:v>-14.993199286413848</c:v>
                </c:pt>
                <c:pt idx="2">
                  <c:v>-12.637874286413849</c:v>
                </c:pt>
                <c:pt idx="3">
                  <c:v>-10.218049286413848</c:v>
                </c:pt>
                <c:pt idx="4">
                  <c:v>-8.0992242864138486</c:v>
                </c:pt>
                <c:pt idx="5">
                  <c:v>-6.6528117864138405</c:v>
                </c:pt>
                <c:pt idx="6">
                  <c:v>-5.5611492864138405</c:v>
                </c:pt>
                <c:pt idx="7">
                  <c:v>-4.4587367864138336</c:v>
                </c:pt>
                <c:pt idx="8">
                  <c:v>-3.3345531158538311</c:v>
                </c:pt>
                <c:pt idx="9">
                  <c:v>-2.2216617864138337</c:v>
                </c:pt>
              </c:numCache>
            </c:numRef>
          </c:val>
          <c:smooth val="0"/>
          <c:extLst>
            <c:ext xmlns:c16="http://schemas.microsoft.com/office/drawing/2014/chart" uri="{C3380CC4-5D6E-409C-BE32-E72D297353CC}">
              <c16:uniqueId val="{00000001-B883-D245-882F-9EC8F14AEA2D}"/>
            </c:ext>
          </c:extLst>
        </c:ser>
        <c:dLbls>
          <c:showLegendKey val="0"/>
          <c:showVal val="0"/>
          <c:showCatName val="0"/>
          <c:showSerName val="0"/>
          <c:showPercent val="0"/>
          <c:showBubbleSize val="0"/>
        </c:dLbls>
        <c:smooth val="0"/>
        <c:axId val="468559840"/>
        <c:axId val="468561800"/>
      </c:lineChart>
      <c:catAx>
        <c:axId val="468559840"/>
        <c:scaling>
          <c:orientation val="minMax"/>
        </c:scaling>
        <c:delete val="0"/>
        <c:axPos val="b"/>
        <c:numFmt formatCode="0%" sourceLinked="1"/>
        <c:majorTickMark val="cross"/>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468561800"/>
        <c:crosses val="autoZero"/>
        <c:auto val="1"/>
        <c:lblAlgn val="ctr"/>
        <c:lblOffset val="100"/>
        <c:noMultiLvlLbl val="0"/>
      </c:catAx>
      <c:valAx>
        <c:axId val="468561800"/>
        <c:scaling>
          <c:orientation val="minMax"/>
        </c:scaling>
        <c:delete val="0"/>
        <c:axPos val="l"/>
        <c:majorGridlines>
          <c:spPr>
            <a:ln w="9525" cap="flat" cmpd="sng" algn="ctr">
              <a:solidFill>
                <a:schemeClr val="tx1">
                  <a:lumMod val="15000"/>
                  <a:lumOff val="85000"/>
                </a:schemeClr>
              </a:solidFill>
              <a:round/>
            </a:ln>
            <a:effectLst/>
          </c:spPr>
        </c:majorGridlines>
        <c:numFmt formatCode="#,##0.0;\-#,##0.0;&quot; &quot;"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468559840"/>
        <c:crosses val="autoZero"/>
        <c:crossBetween val="midCat"/>
      </c:valAx>
      <c:spPr>
        <a:noFill/>
        <a:ln>
          <a:noFill/>
        </a:ln>
        <a:effectLst/>
      </c:spPr>
    </c:plotArea>
    <c:legend>
      <c:legendPos val="b"/>
      <c:layout>
        <c:manualLayout>
          <c:xMode val="edge"/>
          <c:yMode val="edge"/>
          <c:x val="0.58195551642252064"/>
          <c:y val="0.88373278151061474"/>
          <c:w val="0.36600384512301143"/>
          <c:h val="4.8767809812307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sl-S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'CR9 Nova 2.5.'!$CG$200</c:f>
              <c:strCache>
                <c:ptCount val="1"/>
                <c:pt idx="0">
                  <c:v>Vozni red 1</c:v>
                </c:pt>
              </c:strCache>
            </c:strRef>
          </c:tx>
          <c:spPr>
            <a:ln w="28575"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85-CD4E-841A-2718B43F86EF}"/>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85-CD4E-841A-2718B43F86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'CR9 Nova 2.5.'!$CH$199:$CQ$199</c:f>
              <c:strCache>
                <c:ptCount val="10"/>
                <c:pt idx="0">
                  <c:v>Leto 1</c:v>
                </c:pt>
                <c:pt idx="1">
                  <c:v>Leto 2</c:v>
                </c:pt>
                <c:pt idx="2">
                  <c:v>Leto 3</c:v>
                </c:pt>
                <c:pt idx="3">
                  <c:v>Leto 4 </c:v>
                </c:pt>
                <c:pt idx="4">
                  <c:v>Leto 5</c:v>
                </c:pt>
                <c:pt idx="5">
                  <c:v>Leto 6</c:v>
                </c:pt>
                <c:pt idx="6">
                  <c:v>Leto 7</c:v>
                </c:pt>
                <c:pt idx="7">
                  <c:v>Leto 8</c:v>
                </c:pt>
                <c:pt idx="8">
                  <c:v>Leto 9</c:v>
                </c:pt>
                <c:pt idx="9">
                  <c:v>Leto 10</c:v>
                </c:pt>
              </c:strCache>
            </c:strRef>
          </c:cat>
          <c:val>
            <c:numRef>
              <c:f>'CR9 Nova 2.5.'!$CH$200:$CQ$200</c:f>
              <c:numCache>
                <c:formatCode>#,##0.0;\-#,##0.0;" "</c:formatCode>
                <c:ptCount val="10"/>
                <c:pt idx="0">
                  <c:v>-11.742905410413838</c:v>
                </c:pt>
                <c:pt idx="1">
                  <c:v>-9.4048112770524099</c:v>
                </c:pt>
                <c:pt idx="2">
                  <c:v>-6.9998536870229096</c:v>
                </c:pt>
                <c:pt idx="3">
                  <c:v>-4.5279144674919323</c:v>
                </c:pt>
                <c:pt idx="4">
                  <c:v>-2.3543695369844064</c:v>
                </c:pt>
                <c:pt idx="5">
                  <c:v>-0.85050110995150352</c:v>
                </c:pt>
                <c:pt idx="6">
                  <c:v>0.30149011343304066</c:v>
                </c:pt>
                <c:pt idx="7">
                  <c:v>1.4672477729868292</c:v>
                </c:pt>
                <c:pt idx="8">
                  <c:v>2.6578756184116155</c:v>
                </c:pt>
                <c:pt idx="9">
                  <c:v>3.8406732289263235</c:v>
                </c:pt>
              </c:numCache>
            </c:numRef>
          </c:val>
          <c:smooth val="0"/>
          <c:extLst>
            <c:ext xmlns:c16="http://schemas.microsoft.com/office/drawing/2014/chart" uri="{C3380CC4-5D6E-409C-BE32-E72D297353CC}">
              <c16:uniqueId val="{00000000-5585-CD4E-841A-2718B43F86EF}"/>
            </c:ext>
          </c:extLst>
        </c:ser>
        <c:ser>
          <c:idx val="1"/>
          <c:order val="1"/>
          <c:tx>
            <c:strRef>
              <c:f>'CR9 Nova 2.5.'!$CG$201</c:f>
              <c:strCache>
                <c:ptCount val="1"/>
                <c:pt idx="0">
                  <c:v>Vozni red 2</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85-CD4E-841A-2718B43F86EF}"/>
                </c:ext>
              </c:extLst>
            </c:dLbl>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85-CD4E-841A-2718B43F86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'CR9 Nova 2.5.'!$CH$199:$CQ$199</c:f>
              <c:strCache>
                <c:ptCount val="10"/>
                <c:pt idx="0">
                  <c:v>Leto 1</c:v>
                </c:pt>
                <c:pt idx="1">
                  <c:v>Leto 2</c:v>
                </c:pt>
                <c:pt idx="2">
                  <c:v>Leto 3</c:v>
                </c:pt>
                <c:pt idx="3">
                  <c:v>Leto 4 </c:v>
                </c:pt>
                <c:pt idx="4">
                  <c:v>Leto 5</c:v>
                </c:pt>
                <c:pt idx="5">
                  <c:v>Leto 6</c:v>
                </c:pt>
                <c:pt idx="6">
                  <c:v>Leto 7</c:v>
                </c:pt>
                <c:pt idx="7">
                  <c:v>Leto 8</c:v>
                </c:pt>
                <c:pt idx="8">
                  <c:v>Leto 9</c:v>
                </c:pt>
                <c:pt idx="9">
                  <c:v>Leto 10</c:v>
                </c:pt>
              </c:strCache>
            </c:strRef>
          </c:cat>
          <c:val>
            <c:numRef>
              <c:f>'CR9 Nova 2.5.'!$CH$201:$CQ$201</c:f>
              <c:numCache>
                <c:formatCode>#,##0.0;\-#,##0.0;" "</c:formatCode>
                <c:ptCount val="10"/>
                <c:pt idx="0">
                  <c:v>-14.578166275853835</c:v>
                </c:pt>
                <c:pt idx="1">
                  <c:v>-12.240072142492407</c:v>
                </c:pt>
                <c:pt idx="2">
                  <c:v>-9.8351145524629064</c:v>
                </c:pt>
                <c:pt idx="3">
                  <c:v>-7.3631753329319354</c:v>
                </c:pt>
                <c:pt idx="4">
                  <c:v>-5.1896304024244104</c:v>
                </c:pt>
                <c:pt idx="5">
                  <c:v>-3.6857619753914999</c:v>
                </c:pt>
                <c:pt idx="6">
                  <c:v>-2.5337707520069555</c:v>
                </c:pt>
                <c:pt idx="7">
                  <c:v>-1.3680130924531668</c:v>
                </c:pt>
                <c:pt idx="8">
                  <c:v>0</c:v>
                </c:pt>
                <c:pt idx="9">
                  <c:v>1.0054123634863197</c:v>
                </c:pt>
              </c:numCache>
            </c:numRef>
          </c:val>
          <c:smooth val="0"/>
          <c:extLst>
            <c:ext xmlns:c16="http://schemas.microsoft.com/office/drawing/2014/chart" uri="{C3380CC4-5D6E-409C-BE32-E72D297353CC}">
              <c16:uniqueId val="{00000001-5585-CD4E-841A-2718B43F86EF}"/>
            </c:ext>
          </c:extLst>
        </c:ser>
        <c:dLbls>
          <c:showLegendKey val="0"/>
          <c:showVal val="0"/>
          <c:showCatName val="0"/>
          <c:showSerName val="0"/>
          <c:showPercent val="0"/>
          <c:showBubbleSize val="0"/>
        </c:dLbls>
        <c:smooth val="0"/>
        <c:axId val="468555920"/>
        <c:axId val="468564152"/>
      </c:lineChart>
      <c:catAx>
        <c:axId val="468555920"/>
        <c:scaling>
          <c:orientation val="minMax"/>
        </c:scaling>
        <c:delete val="0"/>
        <c:axPos val="b"/>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468564152"/>
        <c:crosses val="autoZero"/>
        <c:auto val="1"/>
        <c:lblAlgn val="ctr"/>
        <c:lblOffset val="100"/>
        <c:noMultiLvlLbl val="0"/>
      </c:catAx>
      <c:valAx>
        <c:axId val="468564152"/>
        <c:scaling>
          <c:orientation val="minMax"/>
        </c:scaling>
        <c:delete val="0"/>
        <c:axPos val="l"/>
        <c:majorGridlines>
          <c:spPr>
            <a:ln w="9525" cap="flat" cmpd="sng" algn="ctr">
              <a:solidFill>
                <a:schemeClr val="tx1">
                  <a:lumMod val="15000"/>
                  <a:lumOff val="85000"/>
                </a:schemeClr>
              </a:solidFill>
              <a:round/>
            </a:ln>
            <a:effectLst/>
          </c:spPr>
        </c:majorGridlines>
        <c:numFmt formatCode="#,##0.0;\-#,##0.0;&quot; &quot;"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468555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sl-S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'CR9 Nova 2.5.'!$CU$200</c:f>
              <c:strCache>
                <c:ptCount val="1"/>
                <c:pt idx="0">
                  <c:v>Vozni red 1</c:v>
                </c:pt>
              </c:strCache>
            </c:strRef>
          </c:tx>
          <c:spPr>
            <a:ln w="28575" cap="rnd">
              <a:solidFill>
                <a:schemeClr val="accent1"/>
              </a:solidFill>
              <a:round/>
            </a:ln>
            <a:effectLst/>
          </c:spPr>
          <c:marker>
            <c:symbol val="none"/>
          </c:marker>
          <c:cat>
            <c:strRef>
              <c:f>'CR9 Nova 2.5.'!$CV$199:$DE$199</c:f>
              <c:strCache>
                <c:ptCount val="10"/>
                <c:pt idx="0">
                  <c:v>Leto 1</c:v>
                </c:pt>
                <c:pt idx="1">
                  <c:v>Leto 2</c:v>
                </c:pt>
                <c:pt idx="2">
                  <c:v>Leto 3</c:v>
                </c:pt>
                <c:pt idx="3">
                  <c:v>Leto 4 </c:v>
                </c:pt>
                <c:pt idx="4">
                  <c:v>Leto 5</c:v>
                </c:pt>
                <c:pt idx="5">
                  <c:v>Leto 6</c:v>
                </c:pt>
                <c:pt idx="6">
                  <c:v>Leto 7</c:v>
                </c:pt>
                <c:pt idx="7">
                  <c:v>Leto 8</c:v>
                </c:pt>
                <c:pt idx="8">
                  <c:v>Leto 9</c:v>
                </c:pt>
                <c:pt idx="9">
                  <c:v>Leto 10</c:v>
                </c:pt>
              </c:strCache>
            </c:strRef>
          </c:cat>
          <c:val>
            <c:numRef>
              <c:f>'CR9 Nova 2.5.'!$CV$200:$DE$200</c:f>
              <c:numCache>
                <c:formatCode>#,##0.0;\-#,##0.0;" "</c:formatCode>
                <c:ptCount val="10"/>
                <c:pt idx="0">
                  <c:v>-11.7</c:v>
                </c:pt>
                <c:pt idx="1">
                  <c:v>-9.4</c:v>
                </c:pt>
                <c:pt idx="2">
                  <c:v>-7</c:v>
                </c:pt>
                <c:pt idx="3">
                  <c:v>-4.5</c:v>
                </c:pt>
                <c:pt idx="4">
                  <c:v>-2.4</c:v>
                </c:pt>
                <c:pt idx="5">
                  <c:v>-0.9</c:v>
                </c:pt>
                <c:pt idx="6">
                  <c:v>0.3</c:v>
                </c:pt>
                <c:pt idx="7">
                  <c:v>1.5</c:v>
                </c:pt>
                <c:pt idx="8">
                  <c:v>2.7</c:v>
                </c:pt>
                <c:pt idx="9">
                  <c:v>3.8</c:v>
                </c:pt>
              </c:numCache>
            </c:numRef>
          </c:val>
          <c:smooth val="0"/>
          <c:extLst>
            <c:ext xmlns:c16="http://schemas.microsoft.com/office/drawing/2014/chart" uri="{C3380CC4-5D6E-409C-BE32-E72D297353CC}">
              <c16:uniqueId val="{00000000-CC6B-6F40-AC0D-5D4D0D945DFF}"/>
            </c:ext>
          </c:extLst>
        </c:ser>
        <c:ser>
          <c:idx val="1"/>
          <c:order val="1"/>
          <c:tx>
            <c:strRef>
              <c:f>'CR9 Nova 2.5.'!$CU$201</c:f>
              <c:strCache>
                <c:ptCount val="1"/>
                <c:pt idx="0">
                  <c:v>Vozni red 2</c:v>
                </c:pt>
              </c:strCache>
            </c:strRef>
          </c:tx>
          <c:spPr>
            <a:ln w="28575" cap="rnd">
              <a:solidFill>
                <a:schemeClr val="accent2"/>
              </a:solidFill>
              <a:round/>
            </a:ln>
            <a:effectLst/>
          </c:spPr>
          <c:marker>
            <c:symbol val="none"/>
          </c:marker>
          <c:cat>
            <c:strRef>
              <c:f>'CR9 Nova 2.5.'!$CV$199:$DE$199</c:f>
              <c:strCache>
                <c:ptCount val="10"/>
                <c:pt idx="0">
                  <c:v>Leto 1</c:v>
                </c:pt>
                <c:pt idx="1">
                  <c:v>Leto 2</c:v>
                </c:pt>
                <c:pt idx="2">
                  <c:v>Leto 3</c:v>
                </c:pt>
                <c:pt idx="3">
                  <c:v>Leto 4 </c:v>
                </c:pt>
                <c:pt idx="4">
                  <c:v>Leto 5</c:v>
                </c:pt>
                <c:pt idx="5">
                  <c:v>Leto 6</c:v>
                </c:pt>
                <c:pt idx="6">
                  <c:v>Leto 7</c:v>
                </c:pt>
                <c:pt idx="7">
                  <c:v>Leto 8</c:v>
                </c:pt>
                <c:pt idx="8">
                  <c:v>Leto 9</c:v>
                </c:pt>
                <c:pt idx="9">
                  <c:v>Leto 10</c:v>
                </c:pt>
              </c:strCache>
            </c:strRef>
          </c:cat>
          <c:val>
            <c:numRef>
              <c:f>'CR9 Nova 2.5.'!$CV$201:$DE$201</c:f>
              <c:numCache>
                <c:formatCode>#,##0.0;\-#,##0.0;" "</c:formatCode>
                <c:ptCount val="10"/>
                <c:pt idx="0">
                  <c:v>-14.6</c:v>
                </c:pt>
                <c:pt idx="1">
                  <c:v>-12.2</c:v>
                </c:pt>
                <c:pt idx="2">
                  <c:v>-9.8000000000000007</c:v>
                </c:pt>
                <c:pt idx="3">
                  <c:v>-7.4</c:v>
                </c:pt>
                <c:pt idx="4">
                  <c:v>-5.2</c:v>
                </c:pt>
                <c:pt idx="5">
                  <c:v>-3.7</c:v>
                </c:pt>
                <c:pt idx="6">
                  <c:v>-2.5</c:v>
                </c:pt>
                <c:pt idx="7">
                  <c:v>-1.4</c:v>
                </c:pt>
                <c:pt idx="8">
                  <c:v>0</c:v>
                </c:pt>
                <c:pt idx="9">
                  <c:v>1</c:v>
                </c:pt>
              </c:numCache>
            </c:numRef>
          </c:val>
          <c:smooth val="0"/>
          <c:extLst>
            <c:ext xmlns:c16="http://schemas.microsoft.com/office/drawing/2014/chart" uri="{C3380CC4-5D6E-409C-BE32-E72D297353CC}">
              <c16:uniqueId val="{00000001-CC6B-6F40-AC0D-5D4D0D945DFF}"/>
            </c:ext>
          </c:extLst>
        </c:ser>
        <c:ser>
          <c:idx val="2"/>
          <c:order val="2"/>
          <c:tx>
            <c:strRef>
              <c:f>'CR9 Nova 2.5.'!$CU$202</c:f>
              <c:strCache>
                <c:ptCount val="1"/>
                <c:pt idx="0">
                  <c:v>Vozni red 3</c:v>
                </c:pt>
              </c:strCache>
            </c:strRef>
          </c:tx>
          <c:spPr>
            <a:ln w="28575" cap="rnd">
              <a:solidFill>
                <a:schemeClr val="accent3"/>
              </a:solidFill>
              <a:round/>
            </a:ln>
            <a:effectLst/>
          </c:spPr>
          <c:marker>
            <c:symbol val="none"/>
          </c:marker>
          <c:cat>
            <c:strRef>
              <c:f>'CR9 Nova 2.5.'!$CV$199:$DE$199</c:f>
              <c:strCache>
                <c:ptCount val="10"/>
                <c:pt idx="0">
                  <c:v>Leto 1</c:v>
                </c:pt>
                <c:pt idx="1">
                  <c:v>Leto 2</c:v>
                </c:pt>
                <c:pt idx="2">
                  <c:v>Leto 3</c:v>
                </c:pt>
                <c:pt idx="3">
                  <c:v>Leto 4 </c:v>
                </c:pt>
                <c:pt idx="4">
                  <c:v>Leto 5</c:v>
                </c:pt>
                <c:pt idx="5">
                  <c:v>Leto 6</c:v>
                </c:pt>
                <c:pt idx="6">
                  <c:v>Leto 7</c:v>
                </c:pt>
                <c:pt idx="7">
                  <c:v>Leto 8</c:v>
                </c:pt>
                <c:pt idx="8">
                  <c:v>Leto 9</c:v>
                </c:pt>
                <c:pt idx="9">
                  <c:v>Leto 10</c:v>
                </c:pt>
              </c:strCache>
            </c:strRef>
          </c:cat>
          <c:val>
            <c:numRef>
              <c:f>'CR9 Nova 2.5.'!$CV$202:$DE$202</c:f>
              <c:numCache>
                <c:formatCode>#,##0.0;\-#,##0.0;" "</c:formatCode>
                <c:ptCount val="10"/>
                <c:pt idx="0">
                  <c:v>-9.4857363602731297</c:v>
                </c:pt>
                <c:pt idx="1">
                  <c:v>-7.1857363602731308</c:v>
                </c:pt>
                <c:pt idx="2">
                  <c:v>-4.7857363602731304</c:v>
                </c:pt>
                <c:pt idx="3">
                  <c:v>-2.2857363602731304</c:v>
                </c:pt>
                <c:pt idx="4">
                  <c:v>-0.18573636027313034</c:v>
                </c:pt>
                <c:pt idx="5">
                  <c:v>1.3142636397268697</c:v>
                </c:pt>
                <c:pt idx="6">
                  <c:v>2.5142636397268694</c:v>
                </c:pt>
                <c:pt idx="7">
                  <c:v>3.7142636397268696</c:v>
                </c:pt>
                <c:pt idx="8">
                  <c:v>4.9142636397268697</c:v>
                </c:pt>
                <c:pt idx="9">
                  <c:v>6.0142636397268694</c:v>
                </c:pt>
              </c:numCache>
            </c:numRef>
          </c:val>
          <c:smooth val="0"/>
          <c:extLst>
            <c:ext xmlns:c16="http://schemas.microsoft.com/office/drawing/2014/chart" uri="{C3380CC4-5D6E-409C-BE32-E72D297353CC}">
              <c16:uniqueId val="{00000002-CC6B-6F40-AC0D-5D4D0D945DFF}"/>
            </c:ext>
          </c:extLst>
        </c:ser>
        <c:dLbls>
          <c:showLegendKey val="0"/>
          <c:showVal val="0"/>
          <c:showCatName val="0"/>
          <c:showSerName val="0"/>
          <c:showPercent val="0"/>
          <c:showBubbleSize val="0"/>
        </c:dLbls>
        <c:smooth val="0"/>
        <c:axId val="468552392"/>
        <c:axId val="468555136"/>
      </c:lineChart>
      <c:catAx>
        <c:axId val="468552392"/>
        <c:scaling>
          <c:orientation val="minMax"/>
        </c:scaling>
        <c:delete val="0"/>
        <c:axPos val="b"/>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468555136"/>
        <c:crosses val="autoZero"/>
        <c:auto val="1"/>
        <c:lblAlgn val="ctr"/>
        <c:lblOffset val="100"/>
        <c:noMultiLvlLbl val="0"/>
      </c:catAx>
      <c:valAx>
        <c:axId val="468555136"/>
        <c:scaling>
          <c:orientation val="minMax"/>
        </c:scaling>
        <c:delete val="0"/>
        <c:axPos val="l"/>
        <c:majorGridlines>
          <c:spPr>
            <a:ln w="9525" cap="flat" cmpd="sng" algn="ctr">
              <a:solidFill>
                <a:schemeClr val="tx1">
                  <a:lumMod val="15000"/>
                  <a:lumOff val="85000"/>
                </a:schemeClr>
              </a:solidFill>
              <a:round/>
            </a:ln>
            <a:effectLst/>
          </c:spPr>
        </c:majorGridlines>
        <c:numFmt formatCode="#,##0.0;\-#,##0.0;&quot; &quot;" sourceLinked="1"/>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crossAx val="468552392"/>
        <c:crosses val="autoZero"/>
        <c:crossBetween val="between"/>
      </c:valAx>
      <c:spPr>
        <a:noFill/>
        <a:ln>
          <a:noFill/>
        </a:ln>
        <a:effectLst/>
      </c:spPr>
    </c:plotArea>
    <c:legend>
      <c:legendPos val="b"/>
      <c:layout>
        <c:manualLayout>
          <c:xMode val="edge"/>
          <c:yMode val="edge"/>
          <c:x val="0.4638104544118492"/>
          <c:y val="0.81246525751330079"/>
          <c:w val="0.44962449428303969"/>
          <c:h val="4.60525373468232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sl-S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sl-SI"/>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Sheet4!$E$19</cx:f>
        <cx:lvl ptCount="1">
          <cx:pt idx="0">PPP</cx:pt>
        </cx:lvl>
      </cx:strDim>
      <cx:numDim type="val">
        <cx:f>Sheet4!$F$19</cx:f>
        <cx:lvl ptCount="1" formatCode="#,##0">
          <cx:pt idx="0">35</cx:pt>
        </cx:lvl>
      </cx:numDim>
    </cx:data>
    <cx:data id="1">
      <cx:strDim type="cat">
        <cx:f>Sheet4!$E$19</cx:f>
        <cx:lvl ptCount="1">
          <cx:pt idx="0">PPP</cx:pt>
        </cx:lvl>
      </cx:strDim>
      <cx:numDim type="val">
        <cx:f>Sheet4!$G$19</cx:f>
        <cx:lvl ptCount="1" formatCode="#,##0">
          <cx:pt idx="0">71.786905739159224</cx:pt>
        </cx:lvl>
      </cx:numDim>
    </cx:data>
  </cx:chartData>
  <cx:chart>
    <cx:plotArea>
      <cx:plotAreaRegion>
        <cx:series layoutId="boxWhisker" uniqueId="{401FA1AA-70E1-9A48-A447-8354E555ABEC}">
          <cx:tx>
            <cx:txData>
              <cx:f>Sheet4!$F$15</cx:f>
              <cx:v>Osnovni scenarij</cx:v>
            </cx:txData>
          </cx:tx>
          <cx:spPr>
            <a:ln w="38100" cmpd="tri">
              <a:solidFill>
                <a:schemeClr val="accent5">
                  <a:lumMod val="75000"/>
                </a:schemeClr>
              </a:solidFill>
            </a:ln>
          </cx:spPr>
          <cx:dataLabels pos="b">
            <cx:txPr>
              <a:bodyPr vertOverflow="overflow" horzOverflow="overflow" wrap="square" lIns="0" tIns="0" rIns="0" bIns="0"/>
              <a:lstStyle/>
              <a:p>
                <a:pPr algn="ctr" rtl="0">
                  <a:defRPr sz="900" b="0"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a:solidFill>
                    <a:schemeClr val="tx1"/>
                  </a:solidFill>
                  <a:latin typeface="Arial" panose="020B0604020202020204" pitchFamily="34" charset="0"/>
                  <a:cs typeface="Arial" panose="020B0604020202020204" pitchFamily="34" charset="0"/>
                </a:endParaRPr>
              </a:p>
            </cx:txPr>
            <cx:visibility seriesName="0" categoryName="0" value="1"/>
            <cx:separator>
</cx:separator>
          </cx:dataLabels>
          <cx:dataId val="0"/>
          <cx:layoutPr>
            <cx:visibility meanLine="0" meanMarker="0" nonoutliers="1" outliers="1"/>
            <cx:statistics quartileMethod="exclusive"/>
          </cx:layoutPr>
        </cx:series>
        <cx:series layoutId="boxWhisker" uniqueId="{66304A84-E75C-0641-B154-4AD1993342CC}">
          <cx:tx>
            <cx:txData>
              <cx:f>Sheet4!$G$15</cx:f>
              <cx:v>Negativni scenarij</cx:v>
            </cx:txData>
          </cx:tx>
          <cx:spPr>
            <a:solidFill>
              <a:schemeClr val="accent2"/>
            </a:solidFill>
            <a:ln w="38100">
              <a:solidFill>
                <a:schemeClr val="accent2"/>
              </a:solidFill>
            </a:ln>
          </cx:spPr>
          <cx:dataLabels pos="t">
            <cx:numFmt formatCode="#,##0" sourceLinked="0"/>
            <cx:txPr>
              <a:bodyPr vertOverflow="overflow" horzOverflow="overflow" wrap="square" lIns="0" tIns="0" rIns="0" bIns="0"/>
              <a:lstStyle/>
              <a:p>
                <a:pPr algn="ctr" rtl="0">
                  <a:defRPr sz="900" b="0"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a:solidFill>
                    <a:schemeClr val="tx1"/>
                  </a:solidFill>
                  <a:latin typeface="Arial" panose="020B0604020202020204" pitchFamily="34" charset="0"/>
                  <a:cs typeface="Arial" panose="020B0604020202020204" pitchFamily="34" charset="0"/>
                </a:endParaRPr>
              </a:p>
            </cx:txPr>
            <cx:visibility seriesName="0" categoryName="0" value="1"/>
          </cx:dataLabels>
          <cx:dataId val="1"/>
          <cx:layoutPr>
            <cx:visibility meanMarker="0"/>
            <cx:statistics quartileMethod="exclusive"/>
          </cx:layoutPr>
        </cx:series>
      </cx:plotAreaRegion>
      <cx:axis id="0">
        <cx:catScaling/>
        <cx:majorGridlines/>
        <cx:tickLabels/>
        <cx:spPr>
          <a:ln>
            <a:solidFill>
              <a:schemeClr val="tx1">
                <a:lumMod val="65000"/>
                <a:lumOff val="35000"/>
              </a:schemeClr>
            </a:solidFill>
          </a:ln>
        </cx:spPr>
        <cx:txPr>
          <a:bodyPr vertOverflow="overflow" horzOverflow="overflow" wrap="square" lIns="0" tIns="0" rIns="0" bIns="0"/>
          <a:lstStyle/>
          <a:p>
            <a:pPr algn="ctr" rtl="0">
              <a:defRPr sz="900" b="0"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a:solidFill>
                <a:schemeClr val="tx1"/>
              </a:solidFill>
              <a:latin typeface="Arial" panose="020B0604020202020204" pitchFamily="34" charset="0"/>
              <a:cs typeface="Arial" panose="020B0604020202020204" pitchFamily="34" charset="0"/>
            </a:endParaRPr>
          </a:p>
        </cx:txPr>
      </cx:axis>
      <cx:axis id="1">
        <cx:valScaling max="80"/>
        <cx:majorGridlines/>
        <cx:tickLabels/>
        <cx:spPr>
          <a:ln>
            <a:solidFill>
              <a:schemeClr val="tx1">
                <a:lumMod val="65000"/>
                <a:lumOff val="35000"/>
              </a:schemeClr>
            </a:solidFill>
          </a:ln>
        </cx:spPr>
        <cx:txPr>
          <a:bodyPr vertOverflow="overflow" horzOverflow="overflow" wrap="square" lIns="0" tIns="0" rIns="0" bIns="0"/>
          <a:lstStyle/>
          <a:p>
            <a:pPr algn="ctr" rtl="0">
              <a:defRPr sz="900" b="0"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a:solidFill>
                <a:schemeClr val="tx1"/>
              </a:solidFill>
              <a:latin typeface="Arial" panose="020B0604020202020204" pitchFamily="34" charset="0"/>
              <a:cs typeface="Arial" panose="020B0604020202020204" pitchFamily="34" charset="0"/>
            </a:endParaRPr>
          </a:p>
        </cx:txPr>
      </cx:axis>
    </cx:plotArea>
    <cx:legend pos="t" align="ctr" overlay="0">
      <cx:txPr>
        <a:bodyPr vertOverflow="overflow" horzOverflow="overflow" wrap="square" lIns="0" tIns="0" rIns="0" bIns="0"/>
        <a:lstStyle/>
        <a:p>
          <a:pPr algn="ctr" rtl="0">
            <a:defRPr sz="900" b="0"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GB">
            <a:solidFill>
              <a:schemeClr val="tx1"/>
            </a:solidFill>
            <a:latin typeface="Arial" panose="020B0604020202020204" pitchFamily="34" charset="0"/>
            <a:cs typeface="Arial" panose="020B0604020202020204" pitchFamily="34" charset="0"/>
          </a:endParaRPr>
        </a:p>
      </cx:tx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0.49184</cdr:x>
      <cdr:y>0.02914</cdr:y>
    </cdr:from>
    <cdr:to>
      <cdr:x>0.65238</cdr:x>
      <cdr:y>0.74857</cdr:y>
    </cdr:to>
    <cdr:sp macro="" textlink="">
      <cdr:nvSpPr>
        <cdr:cNvPr id="2" name="Rectangle 1">
          <a:extLst xmlns:a="http://schemas.openxmlformats.org/drawingml/2006/main">
            <a:ext uri="{FF2B5EF4-FFF2-40B4-BE49-F238E27FC236}">
              <a16:creationId xmlns:a16="http://schemas.microsoft.com/office/drawing/2014/main" id="{E69F9AA1-165B-9339-540E-29339991FDE2}"/>
            </a:ext>
          </a:extLst>
        </cdr:cNvPr>
        <cdr:cNvSpPr/>
      </cdr:nvSpPr>
      <cdr:spPr>
        <a:xfrm xmlns:a="http://schemas.openxmlformats.org/drawingml/2006/main">
          <a:off x="3989087" y="117283"/>
          <a:ext cx="1302065" cy="2895575"/>
        </a:xfrm>
        <a:prstGeom xmlns:a="http://schemas.openxmlformats.org/drawingml/2006/main" prst="rect">
          <a:avLst/>
        </a:prstGeom>
        <a:solidFill xmlns:a="http://schemas.openxmlformats.org/drawingml/2006/main">
          <a:schemeClr val="accent1">
            <a:lumMod val="20000"/>
            <a:lumOff val="80000"/>
            <a:alpha val="29000"/>
          </a:schemeClr>
        </a:solidFill>
        <a:ln xmlns:a="http://schemas.openxmlformats.org/drawingml/2006/main" w="127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54000" tIns="54000" rIns="54000" bIns="5400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sl-SI" sz="800" dirty="0" err="1">
            <a:solidFill>
              <a:schemeClr val="bg1"/>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b="0" i="0">
                <a:latin typeface="Arial" panose="020B0604020202020204" pitchFamily="34" charset="0"/>
              </a:defRPr>
            </a:lvl1pPr>
          </a:lstStyle>
          <a:p>
            <a:fld id="{583C87CB-4DB5-4F0C-88C6-DAE758734069}" type="datetimeFigureOut">
              <a:rPr lang="en-GB" smtClean="0"/>
              <a:pPr/>
              <a:t>01/06/2023</a:t>
            </a:fld>
            <a:endParaRPr lang="en-GB" dirty="0"/>
          </a:p>
        </p:txBody>
      </p:sp>
      <p:sp>
        <p:nvSpPr>
          <p:cNvPr id="4" name="Slide Image Placeholder 3"/>
          <p:cNvSpPr>
            <a:spLocks noGrp="1" noRot="1" noChangeAspect="1"/>
          </p:cNvSpPr>
          <p:nvPr>
            <p:ph type="sldImg" idx="2"/>
          </p:nvPr>
        </p:nvSpPr>
        <p:spPr>
          <a:xfrm>
            <a:off x="712788" y="746125"/>
            <a:ext cx="5383212"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CED1FC8-2C35-4D04-9452-DFA2FCDA2824}" type="slidenum">
              <a:rPr lang="en-GB" smtClean="0"/>
              <a:pPr/>
              <a:t>‹#›</a:t>
            </a:fld>
            <a:endParaRPr lang="en-GB" dirty="0"/>
          </a:p>
        </p:txBody>
      </p:sp>
    </p:spTree>
    <p:extLst>
      <p:ext uri="{BB962C8B-B14F-4D97-AF65-F5344CB8AC3E}">
        <p14:creationId xmlns:p14="http://schemas.microsoft.com/office/powerpoint/2010/main" val="345986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6" name="Footer Placeholder 5"/>
          <p:cNvSpPr>
            <a:spLocks noGrp="1"/>
          </p:cNvSpPr>
          <p:nvPr>
            <p:ph type="ftr" sz="quarter" idx="10"/>
          </p:nvPr>
        </p:nvSpPr>
        <p:spPr/>
        <p:txBody>
          <a:bodyPr/>
          <a:lstStyle/>
          <a:p>
            <a:r>
              <a:rPr lang="en-GB"/>
              <a:t>Ponudba za pripravo študije</a:t>
            </a:r>
            <a:endParaRPr lang="en-GB" dirty="0"/>
          </a:p>
        </p:txBody>
      </p:sp>
      <p:sp>
        <p:nvSpPr>
          <p:cNvPr id="7" name="Slide Number Placeholder 6"/>
          <p:cNvSpPr>
            <a:spLocks noGrp="1"/>
          </p:cNvSpPr>
          <p:nvPr>
            <p:ph type="sldNum" sz="quarter" idx="11"/>
          </p:nvPr>
        </p:nvSpPr>
        <p:spPr/>
        <p:txBody>
          <a:bodyPr/>
          <a:lstStyle/>
          <a:p>
            <a:fld id="{D98D49C3-6639-40F8-82A8-AEF98E89CF71}" type="slidenum">
              <a:rPr lang="en-GB" smtClean="0"/>
              <a:pPr/>
              <a:t>2</a:t>
            </a:fld>
            <a:endParaRPr lang="en-GB" dirty="0"/>
          </a:p>
        </p:txBody>
      </p:sp>
    </p:spTree>
    <p:extLst>
      <p:ext uri="{BB962C8B-B14F-4D97-AF65-F5344CB8AC3E}">
        <p14:creationId xmlns:p14="http://schemas.microsoft.com/office/powerpoint/2010/main" val="3568341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8" name="Rectangle 1"/>
          <p:cNvSpPr/>
          <p:nvPr userDrawn="1"/>
        </p:nvSpPr>
        <p:spPr bwMode="gray">
          <a:xfrm>
            <a:off x="4898441" y="397015"/>
            <a:ext cx="109118" cy="386054"/>
          </a:xfrm>
          <a:prstGeom prst="rect">
            <a:avLst/>
          </a:prstGeom>
          <a:solidFill>
            <a:schemeClr val="bg1"/>
          </a:solidFill>
          <a:ln w="3175" algn="ctr">
            <a:noFill/>
            <a:miter lim="800000"/>
            <a:headEnd/>
            <a:tailEnd/>
          </a:ln>
          <a:effectLst/>
        </p:spPr>
        <p:txBody>
          <a:bodyPr vert="horz" wrap="none" lIns="54000" tIns="54000" rIns="54000" bIns="54000" numCol="1" rtlCol="0" anchor="ctr" anchorCtr="0" compatLnSpc="1">
            <a:prstTxWarp prst="textNoShape">
              <a:avLst/>
            </a:prstTxWarp>
            <a:spAutoFit/>
          </a:bodyPr>
          <a:lstStyle/>
          <a:p>
            <a:pPr algn="ctr"/>
            <a:endParaRPr lang="en-GB" dirty="0">
              <a:latin typeface="Arial" panose="020B0604020202020204" pitchFamily="34" charset="0"/>
            </a:endParaRPr>
          </a:p>
        </p:txBody>
      </p:sp>
      <p:sp>
        <p:nvSpPr>
          <p:cNvPr id="12" name="Project Title Placeholder 1"/>
          <p:cNvSpPr>
            <a:spLocks noGrp="1"/>
          </p:cNvSpPr>
          <p:nvPr>
            <p:ph type="body" sz="quarter" idx="12" hasCustomPrompt="1"/>
          </p:nvPr>
        </p:nvSpPr>
        <p:spPr>
          <a:xfrm>
            <a:off x="3858550" y="2246070"/>
            <a:ext cx="5400000" cy="553948"/>
          </a:xfrm>
          <a:prstGeom prst="rect">
            <a:avLst/>
          </a:prstGeom>
        </p:spPr>
        <p:txBody>
          <a:bodyPr vert="horz" wrap="square" lIns="0" tIns="0" rIns="0" bIns="0" rtlCol="0" anchor="b" anchorCtr="0">
            <a:noAutofit/>
          </a:bodyPr>
          <a:lstStyle>
            <a:lvl1pPr marL="0" indent="0" algn="l" defTabSz="914400" rtl="0" eaLnBrk="1" latinLnBrk="0" hangingPunct="1">
              <a:lnSpc>
                <a:spcPct val="100000"/>
              </a:lnSpc>
              <a:spcBef>
                <a:spcPct val="0"/>
              </a:spcBef>
              <a:buFont typeface="Arial" pitchFamily="34" charset="0"/>
              <a:buNone/>
              <a:defRPr lang="en-GB" sz="3200" b="0" kern="1200" baseline="0" dirty="0" smtClean="0">
                <a:solidFill>
                  <a:schemeClr val="bg2"/>
                </a:solidFill>
                <a:latin typeface="Arial" panose="020B0604020202020204" pitchFamily="34" charset="0"/>
                <a:ea typeface="+mj-ea"/>
                <a:cs typeface="+mj-cs"/>
              </a:defRPr>
            </a:lvl1pPr>
          </a:lstStyle>
          <a:p>
            <a:pPr marL="0" lvl="0" indent="0">
              <a:lnSpc>
                <a:spcPct val="100000"/>
              </a:lnSpc>
              <a:spcBef>
                <a:spcPct val="0"/>
              </a:spcBef>
              <a:buNone/>
            </a:pPr>
            <a:r>
              <a:rPr lang="en-GB" dirty="0">
                <a:solidFill>
                  <a:schemeClr val="bg2"/>
                </a:solidFill>
              </a:rPr>
              <a:t>Project Name (max one line long)</a:t>
            </a:r>
          </a:p>
        </p:txBody>
      </p:sp>
      <p:sp>
        <p:nvSpPr>
          <p:cNvPr id="6" name="Text Placeholder 5"/>
          <p:cNvSpPr>
            <a:spLocks noGrp="1"/>
          </p:cNvSpPr>
          <p:nvPr>
            <p:ph type="body" sz="quarter" idx="15" hasCustomPrompt="1"/>
          </p:nvPr>
        </p:nvSpPr>
        <p:spPr>
          <a:xfrm>
            <a:off x="3872880" y="2852936"/>
            <a:ext cx="5400600" cy="451406"/>
          </a:xfrm>
        </p:spPr>
        <p:txBody>
          <a:bodyPr/>
          <a:lstStyle>
            <a:lvl1pPr>
              <a:spcBef>
                <a:spcPts val="400"/>
              </a:spcBef>
              <a:defRPr sz="1400" b="0">
                <a:latin typeface="Arial" panose="020B0604020202020204" pitchFamily="34" charset="0"/>
                <a:cs typeface="Arial" panose="020B0604020202020204" pitchFamily="34" charset="0"/>
              </a:defRPr>
            </a:lvl1pPr>
            <a:lvl2pPr>
              <a:spcBef>
                <a:spcPts val="400"/>
              </a:spcBef>
              <a:defRPr sz="1200">
                <a:solidFill>
                  <a:schemeClr val="accent6"/>
                </a:solidFill>
                <a:latin typeface="Arial" panose="020B0604020202020204" pitchFamily="34" charset="0"/>
                <a:cs typeface="Arial" panose="020B0604020202020204" pitchFamily="34" charset="0"/>
              </a:defRPr>
            </a:lvl2pPr>
          </a:lstStyle>
          <a:p>
            <a:r>
              <a:rPr lang="en-GB" dirty="0"/>
              <a:t>Report title</a:t>
            </a:r>
          </a:p>
          <a:p>
            <a:pPr lvl="1"/>
            <a:r>
              <a:rPr lang="en-GB" dirty="0"/>
              <a:t>Date (MMMM YYYY)</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5600" y="373380"/>
            <a:ext cx="2740152" cy="862584"/>
          </a:xfrm>
          <a:prstGeom prst="rect">
            <a:avLst/>
          </a:prstGeom>
        </p:spPr>
      </p:pic>
      <p:sp>
        <p:nvSpPr>
          <p:cNvPr id="10" name="Text Box 5" hidden="1"/>
          <p:cNvSpPr txBox="1">
            <a:spLocks noChangeArrowheads="1"/>
          </p:cNvSpPr>
          <p:nvPr userDrawn="1">
            <p:custDataLst>
              <p:tags r:id="rId1"/>
            </p:custDataLst>
          </p:nvPr>
        </p:nvSpPr>
        <p:spPr bwMode="gray">
          <a:xfrm>
            <a:off x="8409384" y="620688"/>
            <a:ext cx="1219750" cy="1231106"/>
          </a:xfrm>
          <a:prstGeom prst="rect">
            <a:avLst/>
          </a:prstGeom>
          <a:noFill/>
          <a:ln w="3175" algn="ctr">
            <a:noFill/>
            <a:miter lim="800000"/>
            <a:headEnd/>
            <a:tailEnd/>
          </a:ln>
          <a:effectLst/>
        </p:spPr>
        <p:txBody>
          <a:bodyPr vert="horz" wrap="square" lIns="0" tIns="0" rIns="0" bIns="0" numCol="1" anchor="b"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rgbClr val="808080"/>
                </a:solidFill>
                <a:effectLst/>
                <a:latin typeface="Arial Narrow" pitchFamily="34" charset="0"/>
              </a:rPr>
              <a:t>This version of the report is a draft. Its contents and subject matter remain under review and its contents may change and be expanded as part of the finalisation of the report.</a:t>
            </a:r>
            <a:endParaRPr kumimoji="0" lang="en-US" sz="1800" b="0" i="0" u="none" strike="noStrike" cap="none" normalizeH="0" baseline="0" dirty="0">
              <a:ln>
                <a:noFill/>
              </a:ln>
              <a:solidFill>
                <a:schemeClr val="tx1"/>
              </a:solidFill>
              <a:effectLst/>
              <a:latin typeface="Arial" pitchFamily="34" charset="0"/>
            </a:endParaRPr>
          </a:p>
        </p:txBody>
      </p:sp>
      <p:pic>
        <p:nvPicPr>
          <p:cNvPr id="11" name="Picture 2" descr="R:\Templates\Mercury Advisory templates\Mercury template refresh_2015\Data and graphics\Icons update_16-06-15\Icon_Updates_Distressed_v01-04.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7987"/>
          <a:stretch/>
        </p:blipFill>
        <p:spPr bwMode="auto">
          <a:xfrm>
            <a:off x="0" y="2683520"/>
            <a:ext cx="3669472" cy="375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44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over_Illustra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1393" y="2002413"/>
            <a:ext cx="5114804" cy="904638"/>
          </a:xfrm>
          <a:prstGeom prst="rect">
            <a:avLst/>
          </a:prstGeom>
        </p:spPr>
        <p:txBody>
          <a:bodyPr wrap="square" lIns="0" tIns="0" bIns="0" anchor="t" anchorCtr="0">
            <a:spAutoFit/>
          </a:bodyPr>
          <a:lstStyle>
            <a:lvl1pPr algn="l">
              <a:defRPr sz="3266"/>
            </a:lvl1pPr>
          </a:lstStyle>
          <a:p>
            <a:pPr lvl="0"/>
            <a:r>
              <a:rPr lang="en-US" dirty="0"/>
              <a:t>Title text – this is made to fit on to two lines</a:t>
            </a:r>
          </a:p>
        </p:txBody>
      </p:sp>
      <p:sp>
        <p:nvSpPr>
          <p:cNvPr id="3" name="Subtitle 2"/>
          <p:cNvSpPr>
            <a:spLocks noGrp="1"/>
          </p:cNvSpPr>
          <p:nvPr>
            <p:ph type="subTitle" idx="1" hasCustomPrompt="1"/>
          </p:nvPr>
        </p:nvSpPr>
        <p:spPr>
          <a:xfrm>
            <a:off x="521393" y="3006552"/>
            <a:ext cx="5114804" cy="586340"/>
          </a:xfrm>
        </p:spPr>
        <p:txBody>
          <a:bodyPr>
            <a:spAutoFit/>
          </a:bodyPr>
          <a:lstStyle>
            <a:lvl1pPr marL="0" indent="0" algn="l">
              <a:spcBef>
                <a:spcPts val="0"/>
              </a:spcBef>
              <a:spcAft>
                <a:spcPts val="0"/>
              </a:spcAft>
              <a:buNone/>
              <a:defRPr sz="1633">
                <a:solidFill>
                  <a:schemeClr val="tx1"/>
                </a:solidFill>
              </a:defRPr>
            </a:lvl1pPr>
            <a:lvl2pPr marL="0" indent="0" algn="l">
              <a:spcBef>
                <a:spcPts val="1633"/>
              </a:spcBef>
              <a:spcAft>
                <a:spcPts val="0"/>
              </a:spcAft>
              <a:buNone/>
              <a:defRPr sz="816" b="1">
                <a:solidFill>
                  <a:schemeClr val="accent3"/>
                </a:solidFill>
              </a:defRPr>
            </a:lvl2pPr>
            <a:lvl3pPr marL="484917" indent="0" algn="ctr">
              <a:buNone/>
              <a:defRPr sz="954"/>
            </a:lvl3pPr>
            <a:lvl4pPr marL="727377" indent="0" algn="ctr">
              <a:buNone/>
              <a:defRPr sz="848"/>
            </a:lvl4pPr>
            <a:lvl5pPr marL="969836" indent="0" algn="ctr">
              <a:buNone/>
              <a:defRPr sz="848"/>
            </a:lvl5pPr>
            <a:lvl6pPr marL="1212294" indent="0" algn="ctr">
              <a:buNone/>
              <a:defRPr sz="848"/>
            </a:lvl6pPr>
            <a:lvl7pPr marL="1454753" indent="0" algn="ctr">
              <a:buNone/>
              <a:defRPr sz="848"/>
            </a:lvl7pPr>
            <a:lvl8pPr marL="1697212" indent="0" algn="ctr">
              <a:buNone/>
              <a:defRPr sz="848"/>
            </a:lvl8pPr>
            <a:lvl9pPr marL="1939671" indent="0" algn="ctr">
              <a:buNone/>
              <a:defRPr sz="848"/>
            </a:lvl9pPr>
          </a:lstStyle>
          <a:p>
            <a:r>
              <a:rPr lang="en-US" dirty="0"/>
              <a:t>Company name here</a:t>
            </a:r>
          </a:p>
          <a:p>
            <a:pPr lvl="1"/>
            <a:r>
              <a:rPr lang="en-US" dirty="0"/>
              <a:t>Date</a:t>
            </a:r>
          </a:p>
        </p:txBody>
      </p:sp>
      <p:pic>
        <p:nvPicPr>
          <p:cNvPr id="4" name="Logo">
            <a:extLst>
              <a:ext uri="{FF2B5EF4-FFF2-40B4-BE49-F238E27FC236}">
                <a16:creationId xmlns:a16="http://schemas.microsoft.com/office/drawing/2014/main" id="{329234D6-A8A3-610C-A750-4C40D30074E0}"/>
              </a:ext>
            </a:extLst>
          </p:cNvPr>
          <p:cNvPicPr>
            <a:picLocks noChangeAspect="1"/>
          </p:cNvPicPr>
          <p:nvPr userDrawn="1"/>
        </p:nvPicPr>
        <p:blipFill>
          <a:blip r:embed="rId2"/>
          <a:stretch>
            <a:fillRect/>
          </a:stretch>
        </p:blipFill>
        <p:spPr>
          <a:xfrm>
            <a:off x="6934200" y="685800"/>
            <a:ext cx="2448991" cy="691200"/>
          </a:xfrm>
          <a:prstGeom prst="rect">
            <a:avLst/>
          </a:prstGeom>
        </p:spPr>
      </p:pic>
    </p:spTree>
    <p:extLst>
      <p:ext uri="{BB962C8B-B14F-4D97-AF65-F5344CB8AC3E}">
        <p14:creationId xmlns:p14="http://schemas.microsoft.com/office/powerpoint/2010/main" val="154004183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71BE-1FEA-4ADB-AE6D-7097EE311CAA}"/>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1E52A-E8C3-4E66-864F-90387C1C6D44}"/>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E996F-D735-4033-8642-26F23DFFB91B}"/>
              </a:ext>
            </a:extLst>
          </p:cNvPr>
          <p:cNvSpPr>
            <a:spLocks noGrp="1"/>
          </p:cNvSpPr>
          <p:nvPr>
            <p:ph type="dt" sz="half" idx="10"/>
          </p:nvPr>
        </p:nvSpPr>
        <p:spPr/>
        <p:txBody>
          <a:bodyPr/>
          <a:lstStyle/>
          <a:p>
            <a:fld id="{91C56B3F-E42A-4437-8951-9A57E8975B0E}" type="datetimeFigureOut">
              <a:rPr lang="en-US" smtClean="0"/>
              <a:t>6/1/2023</a:t>
            </a:fld>
            <a:endParaRPr lang="en-US"/>
          </a:p>
        </p:txBody>
      </p:sp>
      <p:sp>
        <p:nvSpPr>
          <p:cNvPr id="5" name="Footer Placeholder 4">
            <a:extLst>
              <a:ext uri="{FF2B5EF4-FFF2-40B4-BE49-F238E27FC236}">
                <a16:creationId xmlns:a16="http://schemas.microsoft.com/office/drawing/2014/main" id="{C2386E6E-C2E2-4FB9-9F76-400E1F2BF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4BE75-31D5-43C7-AB3A-47F0CE9DE16D}"/>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369766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8DA1-546B-4B3C-9EAC-AF4A5277E7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4FC8A-D815-487F-960B-A41FA1C28B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80A5A-EBC3-415E-AFAF-D54E674A4F98}"/>
              </a:ext>
            </a:extLst>
          </p:cNvPr>
          <p:cNvSpPr>
            <a:spLocks noGrp="1"/>
          </p:cNvSpPr>
          <p:nvPr>
            <p:ph type="dt" sz="half" idx="10"/>
          </p:nvPr>
        </p:nvSpPr>
        <p:spPr/>
        <p:txBody>
          <a:bodyPr/>
          <a:lstStyle/>
          <a:p>
            <a:fld id="{91C56B3F-E42A-4437-8951-9A57E8975B0E}" type="datetimeFigureOut">
              <a:rPr lang="en-US" smtClean="0"/>
              <a:t>6/1/2023</a:t>
            </a:fld>
            <a:endParaRPr lang="en-US"/>
          </a:p>
        </p:txBody>
      </p:sp>
      <p:sp>
        <p:nvSpPr>
          <p:cNvPr id="5" name="Footer Placeholder 4">
            <a:extLst>
              <a:ext uri="{FF2B5EF4-FFF2-40B4-BE49-F238E27FC236}">
                <a16:creationId xmlns:a16="http://schemas.microsoft.com/office/drawing/2014/main" id="{550650A4-09CB-486F-BBA1-6C13D67DC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D53A9-E362-484F-A555-5085AA5CE6F5}"/>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4168612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C11F-2123-4AB7-ACAB-0A62CA0923FE}"/>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7EF5CC-2314-4E39-90E4-6D86D8434B63}"/>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2A6D03-9A82-4DCC-BB89-DFF5B9B1328F}"/>
              </a:ext>
            </a:extLst>
          </p:cNvPr>
          <p:cNvSpPr>
            <a:spLocks noGrp="1"/>
          </p:cNvSpPr>
          <p:nvPr>
            <p:ph type="dt" sz="half" idx="10"/>
          </p:nvPr>
        </p:nvSpPr>
        <p:spPr/>
        <p:txBody>
          <a:bodyPr/>
          <a:lstStyle/>
          <a:p>
            <a:fld id="{91C56B3F-E42A-4437-8951-9A57E8975B0E}" type="datetimeFigureOut">
              <a:rPr lang="en-US" smtClean="0"/>
              <a:t>6/1/2023</a:t>
            </a:fld>
            <a:endParaRPr lang="en-US"/>
          </a:p>
        </p:txBody>
      </p:sp>
      <p:sp>
        <p:nvSpPr>
          <p:cNvPr id="5" name="Footer Placeholder 4">
            <a:extLst>
              <a:ext uri="{FF2B5EF4-FFF2-40B4-BE49-F238E27FC236}">
                <a16:creationId xmlns:a16="http://schemas.microsoft.com/office/drawing/2014/main" id="{62800CE6-00C7-45AD-8783-B282A3501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57506-7DB5-437C-8D8B-09EA10DFBAD6}"/>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29420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A9ED-2303-4E4D-AC98-DB0BFA7402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5FBAB8-6DE6-4CCE-BF94-08A53027C6BB}"/>
              </a:ext>
            </a:extLst>
          </p:cNvPr>
          <p:cNvSpPr>
            <a:spLocks noGrp="1"/>
          </p:cNvSpPr>
          <p:nvPr>
            <p:ph sz="half" idx="1"/>
          </p:nvPr>
        </p:nvSpPr>
        <p:spPr>
          <a:xfrm>
            <a:off x="681038" y="1825625"/>
            <a:ext cx="419576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481362-9B50-4BC3-81A5-C8A6178B9600}"/>
              </a:ext>
            </a:extLst>
          </p:cNvPr>
          <p:cNvSpPr>
            <a:spLocks noGrp="1"/>
          </p:cNvSpPr>
          <p:nvPr>
            <p:ph sz="half" idx="2"/>
          </p:nvPr>
        </p:nvSpPr>
        <p:spPr>
          <a:xfrm>
            <a:off x="5029200" y="1825625"/>
            <a:ext cx="419576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E97A5E-9EC1-4D1B-9D1E-68EB6A2B654C}"/>
              </a:ext>
            </a:extLst>
          </p:cNvPr>
          <p:cNvSpPr>
            <a:spLocks noGrp="1"/>
          </p:cNvSpPr>
          <p:nvPr>
            <p:ph type="dt" sz="half" idx="10"/>
          </p:nvPr>
        </p:nvSpPr>
        <p:spPr/>
        <p:txBody>
          <a:bodyPr/>
          <a:lstStyle/>
          <a:p>
            <a:fld id="{91C56B3F-E42A-4437-8951-9A57E8975B0E}" type="datetimeFigureOut">
              <a:rPr lang="en-US" smtClean="0"/>
              <a:t>6/1/2023</a:t>
            </a:fld>
            <a:endParaRPr lang="en-US"/>
          </a:p>
        </p:txBody>
      </p:sp>
      <p:sp>
        <p:nvSpPr>
          <p:cNvPr id="6" name="Footer Placeholder 5">
            <a:extLst>
              <a:ext uri="{FF2B5EF4-FFF2-40B4-BE49-F238E27FC236}">
                <a16:creationId xmlns:a16="http://schemas.microsoft.com/office/drawing/2014/main" id="{7084AB20-0E34-4B93-9FC0-159D195C5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90769-4A28-4AEF-8B15-82DC15740C58}"/>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2230444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BDA3-D71C-4298-9E9E-AFD6A0E84D73}"/>
              </a:ext>
            </a:extLst>
          </p:cNvPr>
          <p:cNvSpPr>
            <a:spLocks noGrp="1"/>
          </p:cNvSpPr>
          <p:nvPr>
            <p:ph type="title"/>
          </p:nvPr>
        </p:nvSpPr>
        <p:spPr>
          <a:xfrm>
            <a:off x="682625" y="365125"/>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960422-11A0-42BF-8021-245E333AFDD1}"/>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28C6F2E-25F8-498F-A5C3-BC049E83611F}"/>
              </a:ext>
            </a:extLst>
          </p:cNvPr>
          <p:cNvSpPr>
            <a:spLocks noGrp="1"/>
          </p:cNvSpPr>
          <p:nvPr>
            <p:ph sz="half" idx="2"/>
          </p:nvPr>
        </p:nvSpPr>
        <p:spPr>
          <a:xfrm>
            <a:off x="682625" y="2505075"/>
            <a:ext cx="41910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D1D0F4-7C1B-405F-8F49-1FD9938366C4}"/>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1A6A5F-E743-4831-A874-175F5D9AF02B}"/>
              </a:ext>
            </a:extLst>
          </p:cNvPr>
          <p:cNvSpPr>
            <a:spLocks noGrp="1"/>
          </p:cNvSpPr>
          <p:nvPr>
            <p:ph sz="quarter" idx="4"/>
          </p:nvPr>
        </p:nvSpPr>
        <p:spPr>
          <a:xfrm>
            <a:off x="5014913" y="2505075"/>
            <a:ext cx="42116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D4F32-A7D1-4ED0-8112-37F936BFBA51}"/>
              </a:ext>
            </a:extLst>
          </p:cNvPr>
          <p:cNvSpPr>
            <a:spLocks noGrp="1"/>
          </p:cNvSpPr>
          <p:nvPr>
            <p:ph type="dt" sz="half" idx="10"/>
          </p:nvPr>
        </p:nvSpPr>
        <p:spPr/>
        <p:txBody>
          <a:bodyPr/>
          <a:lstStyle/>
          <a:p>
            <a:fld id="{91C56B3F-E42A-4437-8951-9A57E8975B0E}" type="datetimeFigureOut">
              <a:rPr lang="en-US" smtClean="0"/>
              <a:t>6/1/2023</a:t>
            </a:fld>
            <a:endParaRPr lang="en-US"/>
          </a:p>
        </p:txBody>
      </p:sp>
      <p:sp>
        <p:nvSpPr>
          <p:cNvPr id="8" name="Footer Placeholder 7">
            <a:extLst>
              <a:ext uri="{FF2B5EF4-FFF2-40B4-BE49-F238E27FC236}">
                <a16:creationId xmlns:a16="http://schemas.microsoft.com/office/drawing/2014/main" id="{22FCEF29-C425-43D4-9D49-1DC726C683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EDFCC1-1971-422D-9F93-42D7F985A825}"/>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132568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AD74-72A9-4ACE-AB81-4E1D7F27BF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632B86-0E3B-4BEE-9812-3A5F912B04A3}"/>
              </a:ext>
            </a:extLst>
          </p:cNvPr>
          <p:cNvSpPr>
            <a:spLocks noGrp="1"/>
          </p:cNvSpPr>
          <p:nvPr>
            <p:ph type="dt" sz="half" idx="10"/>
          </p:nvPr>
        </p:nvSpPr>
        <p:spPr/>
        <p:txBody>
          <a:bodyPr/>
          <a:lstStyle/>
          <a:p>
            <a:fld id="{91C56B3F-E42A-4437-8951-9A57E8975B0E}" type="datetimeFigureOut">
              <a:rPr lang="en-US" smtClean="0"/>
              <a:t>6/1/2023</a:t>
            </a:fld>
            <a:endParaRPr lang="en-US"/>
          </a:p>
        </p:txBody>
      </p:sp>
      <p:sp>
        <p:nvSpPr>
          <p:cNvPr id="4" name="Footer Placeholder 3">
            <a:extLst>
              <a:ext uri="{FF2B5EF4-FFF2-40B4-BE49-F238E27FC236}">
                <a16:creationId xmlns:a16="http://schemas.microsoft.com/office/drawing/2014/main" id="{482DF725-5613-409E-B541-80B91654BF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6AC267-3620-467D-B893-E0309B3DF672}"/>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553297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5DE81C-A84D-45CB-88EC-E548E72E053F}"/>
              </a:ext>
            </a:extLst>
          </p:cNvPr>
          <p:cNvSpPr>
            <a:spLocks noGrp="1"/>
          </p:cNvSpPr>
          <p:nvPr>
            <p:ph type="dt" sz="half" idx="10"/>
          </p:nvPr>
        </p:nvSpPr>
        <p:spPr/>
        <p:txBody>
          <a:bodyPr/>
          <a:lstStyle/>
          <a:p>
            <a:fld id="{91C56B3F-E42A-4437-8951-9A57E8975B0E}" type="datetimeFigureOut">
              <a:rPr lang="en-US" smtClean="0"/>
              <a:t>6/1/2023</a:t>
            </a:fld>
            <a:endParaRPr lang="en-US"/>
          </a:p>
        </p:txBody>
      </p:sp>
      <p:sp>
        <p:nvSpPr>
          <p:cNvPr id="3" name="Footer Placeholder 2">
            <a:extLst>
              <a:ext uri="{FF2B5EF4-FFF2-40B4-BE49-F238E27FC236}">
                <a16:creationId xmlns:a16="http://schemas.microsoft.com/office/drawing/2014/main" id="{E7EE0CB9-E1CB-4A0F-96F7-CBE20D7593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D8A82C-42C1-4137-90DD-EFCE89DD577F}"/>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104978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FCF54-7C1D-48B9-8FD0-021D085ECA4E}"/>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A9F0C-C37B-4C75-9DEE-2C7236254694}"/>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4DBE03-495A-4E33-BD30-009C90EB393A}"/>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85882-8E8E-484B-B59D-1A3369DF74AA}"/>
              </a:ext>
            </a:extLst>
          </p:cNvPr>
          <p:cNvSpPr>
            <a:spLocks noGrp="1"/>
          </p:cNvSpPr>
          <p:nvPr>
            <p:ph type="dt" sz="half" idx="10"/>
          </p:nvPr>
        </p:nvSpPr>
        <p:spPr/>
        <p:txBody>
          <a:bodyPr/>
          <a:lstStyle/>
          <a:p>
            <a:fld id="{91C56B3F-E42A-4437-8951-9A57E8975B0E}" type="datetimeFigureOut">
              <a:rPr lang="en-US" smtClean="0"/>
              <a:t>6/1/2023</a:t>
            </a:fld>
            <a:endParaRPr lang="en-US"/>
          </a:p>
        </p:txBody>
      </p:sp>
      <p:sp>
        <p:nvSpPr>
          <p:cNvPr id="6" name="Footer Placeholder 5">
            <a:extLst>
              <a:ext uri="{FF2B5EF4-FFF2-40B4-BE49-F238E27FC236}">
                <a16:creationId xmlns:a16="http://schemas.microsoft.com/office/drawing/2014/main" id="{3254D884-0248-4CCF-9D79-5E44DFEA0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FDB79-176A-4D2E-AFB0-E567EC68ACCA}"/>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2421344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B023-BC34-445B-8492-EC37D67E3EB0}"/>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0C28CC-AFC3-4F08-ADD8-4D44DBA806CF}"/>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A22C1B-66F6-48A5-8A32-0713E33E9399}"/>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E2E37B-5B36-46D8-8FD9-22CB65643128}"/>
              </a:ext>
            </a:extLst>
          </p:cNvPr>
          <p:cNvSpPr>
            <a:spLocks noGrp="1"/>
          </p:cNvSpPr>
          <p:nvPr>
            <p:ph type="dt" sz="half" idx="10"/>
          </p:nvPr>
        </p:nvSpPr>
        <p:spPr/>
        <p:txBody>
          <a:bodyPr/>
          <a:lstStyle/>
          <a:p>
            <a:fld id="{91C56B3F-E42A-4437-8951-9A57E8975B0E}" type="datetimeFigureOut">
              <a:rPr lang="en-US" smtClean="0"/>
              <a:t>6/1/2023</a:t>
            </a:fld>
            <a:endParaRPr lang="en-US"/>
          </a:p>
        </p:txBody>
      </p:sp>
      <p:sp>
        <p:nvSpPr>
          <p:cNvPr id="6" name="Footer Placeholder 5">
            <a:extLst>
              <a:ext uri="{FF2B5EF4-FFF2-40B4-BE49-F238E27FC236}">
                <a16:creationId xmlns:a16="http://schemas.microsoft.com/office/drawing/2014/main" id="{AA1B5B70-66D5-4DF5-B260-E23356DF6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A4E44-A8BA-4460-992C-7CC4ABF7D2D1}"/>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54845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bwMode="gray">
          <a:xfrm>
            <a:off x="273052" y="587921"/>
            <a:ext cx="1534969" cy="369332"/>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en-GB" sz="2400" b="1" kern="1200" baseline="0" dirty="0" smtClean="0">
                <a:solidFill>
                  <a:schemeClr val="tx2"/>
                </a:solidFill>
                <a:latin typeface="Arial" panose="020B0604020202020204" pitchFamily="34" charset="0"/>
                <a:ea typeface="+mj-ea"/>
                <a:cs typeface="+mj-cs"/>
              </a:defRPr>
            </a:lvl1pPr>
          </a:lstStyle>
          <a:p>
            <a:pPr lvl="0" algn="l" defTabSz="914400" rtl="0" eaLnBrk="1" latinLnBrk="0" hangingPunct="1">
              <a:lnSpc>
                <a:spcPct val="100000"/>
              </a:lnSpc>
              <a:spcBef>
                <a:spcPct val="0"/>
              </a:spcBef>
              <a:buNone/>
            </a:pPr>
            <a:r>
              <a:rPr lang="en-GB" dirty="0"/>
              <a:t>Section #</a:t>
            </a:r>
            <a:endParaRPr lang="en-US" dirty="0"/>
          </a:p>
        </p:txBody>
      </p:sp>
      <p:sp>
        <p:nvSpPr>
          <p:cNvPr id="8" name="Text Placeholder 4"/>
          <p:cNvSpPr>
            <a:spLocks noGrp="1"/>
          </p:cNvSpPr>
          <p:nvPr>
            <p:ph type="body" sz="quarter" idx="11" hasCustomPrompt="1"/>
          </p:nvPr>
        </p:nvSpPr>
        <p:spPr bwMode="gray">
          <a:xfrm>
            <a:off x="1818408" y="587921"/>
            <a:ext cx="7814541" cy="369332"/>
          </a:xfrm>
          <a:prstGeom prst="rect">
            <a:avLst/>
          </a:prstGeom>
        </p:spPr>
        <p:txBody>
          <a:bodyPr vert="horz" wrap="square" lIns="0" tIns="0" rIns="0" bIns="0" rtlCol="0" anchor="t" anchorCtr="0">
            <a:spAutoFit/>
          </a:bodyPr>
          <a:lstStyle>
            <a:lvl1pPr marL="342900" indent="-342900">
              <a:buNone/>
              <a:defRPr lang="en-GB" sz="2400" b="0" kern="1200" baseline="0" dirty="0" smtClean="0">
                <a:solidFill>
                  <a:schemeClr val="tx2"/>
                </a:solidFill>
                <a:latin typeface="Arial" panose="020B0604020202020204" pitchFamily="34" charset="0"/>
                <a:ea typeface="+mj-ea"/>
                <a:cs typeface="+mj-cs"/>
              </a:defRPr>
            </a:lvl1pPr>
          </a:lstStyle>
          <a:p>
            <a:pPr marL="0" lvl="0" indent="0" algn="l" defTabSz="914400" rtl="0" eaLnBrk="1" latinLnBrk="0" hangingPunct="1">
              <a:lnSpc>
                <a:spcPct val="100000"/>
              </a:lnSpc>
              <a:spcBef>
                <a:spcPct val="0"/>
              </a:spcBef>
            </a:pPr>
            <a:r>
              <a:rPr lang="en-US" dirty="0"/>
              <a:t>Section title</a:t>
            </a:r>
          </a:p>
        </p:txBody>
      </p:sp>
      <p:sp>
        <p:nvSpPr>
          <p:cNvPr id="9" name="Text Placeholder 5"/>
          <p:cNvSpPr>
            <a:spLocks noGrp="1"/>
          </p:cNvSpPr>
          <p:nvPr>
            <p:ph type="body" sz="quarter" idx="12" hasCustomPrompt="1"/>
          </p:nvPr>
        </p:nvSpPr>
        <p:spPr bwMode="gray">
          <a:xfrm>
            <a:off x="5024438" y="2133600"/>
            <a:ext cx="4249737" cy="215444"/>
          </a:xfrm>
          <a:prstGeom prst="rect">
            <a:avLst/>
          </a:prstGeom>
        </p:spPr>
        <p:txBody>
          <a:bodyPr vert="horz" wrap="square" lIns="0" tIns="0" rIns="0" bIns="0" rtlCol="0" anchor="t" anchorCtr="0">
            <a:noAutofit/>
          </a:bodyPr>
          <a:lstStyle>
            <a:lvl1pPr marL="0" indent="0">
              <a:buNone/>
              <a:defRPr lang="en-US" sz="1400" b="0" baseline="0" dirty="0" smtClean="0">
                <a:solidFill>
                  <a:schemeClr val="tx2"/>
                </a:solidFill>
                <a:latin typeface="Arial" panose="020B0604020202020204" pitchFamily="34" charset="0"/>
                <a:ea typeface="+mj-ea"/>
                <a:cs typeface="+mj-cs"/>
              </a:defRPr>
            </a:lvl1pPr>
          </a:lstStyle>
          <a:p>
            <a:pPr lvl="0">
              <a:lnSpc>
                <a:spcPts val="1500"/>
              </a:lnSpc>
              <a:spcBef>
                <a:spcPts val="0"/>
              </a:spcBef>
            </a:pPr>
            <a:r>
              <a:rPr lang="en-US" dirty="0"/>
              <a:t>Optional section comment to go here</a:t>
            </a:r>
          </a:p>
        </p:txBody>
      </p:sp>
      <p:pic>
        <p:nvPicPr>
          <p:cNvPr id="12" name="Picture 2" descr="R:\Templates\Mercury Advisory templates\Mercury template refresh_2015\Data and graphics\Icons update_16-06-15\Icon_Updates_Distressed_v01-0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276775"/>
            <a:ext cx="9906000" cy="131295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91ACCE33-95DD-A24C-86E4-1D46EBB114CC}"/>
              </a:ext>
            </a:extLst>
          </p:cNvPr>
          <p:cNvSpPr>
            <a:spLocks noGrp="1"/>
          </p:cNvSpPr>
          <p:nvPr>
            <p:ph type="ftr" sz="quarter" idx="13"/>
          </p:nvPr>
        </p:nvSpPr>
        <p:spPr/>
        <p:txBody>
          <a:bodyPr/>
          <a:lstStyle/>
          <a:p>
            <a:endParaRPr lang="aa-ET"/>
          </a:p>
        </p:txBody>
      </p:sp>
    </p:spTree>
    <p:extLst>
      <p:ext uri="{BB962C8B-B14F-4D97-AF65-F5344CB8AC3E}">
        <p14:creationId xmlns:p14="http://schemas.microsoft.com/office/powerpoint/2010/main" val="5063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D0A1B-6A17-457D-A178-C45B2ACAA2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8B36F9-95DD-4D76-9075-047D5D73B6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C5BE4C-587A-4EC2-B34E-3CF5FFC70FB3}"/>
              </a:ext>
            </a:extLst>
          </p:cNvPr>
          <p:cNvSpPr>
            <a:spLocks noGrp="1"/>
          </p:cNvSpPr>
          <p:nvPr>
            <p:ph type="dt" sz="half" idx="10"/>
          </p:nvPr>
        </p:nvSpPr>
        <p:spPr/>
        <p:txBody>
          <a:bodyPr/>
          <a:lstStyle/>
          <a:p>
            <a:fld id="{91C56B3F-E42A-4437-8951-9A57E8975B0E}" type="datetimeFigureOut">
              <a:rPr lang="en-US" smtClean="0"/>
              <a:t>6/1/2023</a:t>
            </a:fld>
            <a:endParaRPr lang="en-US"/>
          </a:p>
        </p:txBody>
      </p:sp>
      <p:sp>
        <p:nvSpPr>
          <p:cNvPr id="5" name="Footer Placeholder 4">
            <a:extLst>
              <a:ext uri="{FF2B5EF4-FFF2-40B4-BE49-F238E27FC236}">
                <a16:creationId xmlns:a16="http://schemas.microsoft.com/office/drawing/2014/main" id="{3B96CE24-6C8B-447C-9A23-54114BA5A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8781C-8D3D-4368-A63D-CC254CD5A4E2}"/>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3787451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A0098E-C032-4E1D-82E6-852243BA50D5}"/>
              </a:ext>
            </a:extLst>
          </p:cNvPr>
          <p:cNvSpPr>
            <a:spLocks noGrp="1"/>
          </p:cNvSpPr>
          <p:nvPr>
            <p:ph type="title" orient="vert"/>
          </p:nvPr>
        </p:nvSpPr>
        <p:spPr>
          <a:xfrm>
            <a:off x="7089775" y="365125"/>
            <a:ext cx="2135188"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71B02D-03F1-48E7-860E-EFA737AF8356}"/>
              </a:ext>
            </a:extLst>
          </p:cNvPr>
          <p:cNvSpPr>
            <a:spLocks noGrp="1"/>
          </p:cNvSpPr>
          <p:nvPr>
            <p:ph type="body" orient="vert" idx="1"/>
          </p:nvPr>
        </p:nvSpPr>
        <p:spPr>
          <a:xfrm>
            <a:off x="681038" y="365125"/>
            <a:ext cx="625633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DE410-07EF-47D0-9E1B-7CCBC42326B8}"/>
              </a:ext>
            </a:extLst>
          </p:cNvPr>
          <p:cNvSpPr>
            <a:spLocks noGrp="1"/>
          </p:cNvSpPr>
          <p:nvPr>
            <p:ph type="dt" sz="half" idx="10"/>
          </p:nvPr>
        </p:nvSpPr>
        <p:spPr/>
        <p:txBody>
          <a:bodyPr/>
          <a:lstStyle/>
          <a:p>
            <a:fld id="{91C56B3F-E42A-4437-8951-9A57E8975B0E}" type="datetimeFigureOut">
              <a:rPr lang="en-US" smtClean="0"/>
              <a:t>6/1/2023</a:t>
            </a:fld>
            <a:endParaRPr lang="en-US"/>
          </a:p>
        </p:txBody>
      </p:sp>
      <p:sp>
        <p:nvSpPr>
          <p:cNvPr id="5" name="Footer Placeholder 4">
            <a:extLst>
              <a:ext uri="{FF2B5EF4-FFF2-40B4-BE49-F238E27FC236}">
                <a16:creationId xmlns:a16="http://schemas.microsoft.com/office/drawing/2014/main" id="{F1361645-CACB-46E4-8039-82A488CF6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87414-19D9-4A10-93EA-D9C391B7AE08}"/>
              </a:ext>
            </a:extLst>
          </p:cNvPr>
          <p:cNvSpPr>
            <a:spLocks noGrp="1"/>
          </p:cNvSpPr>
          <p:nvPr>
            <p:ph type="sldNum" sz="quarter" idx="12"/>
          </p:nvPr>
        </p:nvSpPr>
        <p:spPr/>
        <p:txBody>
          <a:bodyPr/>
          <a:lstStyle/>
          <a:p>
            <a:fld id="{E1B54F1F-D172-4386-A43E-694DE933A6B8}" type="slidenum">
              <a:rPr lang="en-US" smtClean="0"/>
              <a:t>‹#›</a:t>
            </a:fld>
            <a:endParaRPr lang="en-US"/>
          </a:p>
        </p:txBody>
      </p:sp>
    </p:spTree>
    <p:extLst>
      <p:ext uri="{BB962C8B-B14F-4D97-AF65-F5344CB8AC3E}">
        <p14:creationId xmlns:p14="http://schemas.microsoft.com/office/powerpoint/2010/main" val="233966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8" name="Slide Number Placeholder 1"/>
          <p:cNvSpPr txBox="1">
            <a:spLocks/>
          </p:cNvSpPr>
          <p:nvPr userDrawn="1"/>
        </p:nvSpPr>
        <p:spPr bwMode="gray">
          <a:xfrm>
            <a:off x="9508784" y="6598800"/>
            <a:ext cx="110607" cy="107722"/>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CBD5CE-FE55-485E-BA6D-0BE96853AB9F}" type="slidenum">
              <a:rPr kumimoji="0" lang="en-GB" sz="700"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7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3" name="Title Placeholder 1"/>
          <p:cNvSpPr>
            <a:spLocks noGrp="1"/>
          </p:cNvSpPr>
          <p:nvPr>
            <p:ph type="title"/>
          </p:nvPr>
        </p:nvSpPr>
        <p:spPr>
          <a:xfrm>
            <a:off x="271463" y="621665"/>
            <a:ext cx="9361487" cy="366713"/>
          </a:xfrm>
          <a:prstGeom prst="rect">
            <a:avLst/>
          </a:prstGeom>
        </p:spPr>
        <p:txBody>
          <a:bodyPr/>
          <a:lstStyle/>
          <a:p>
            <a:r>
              <a:rPr lang="en-US"/>
              <a:t>Click to edit Master title style</a:t>
            </a:r>
            <a:endParaRPr lang="en-GB" dirty="0"/>
          </a:p>
        </p:txBody>
      </p:sp>
      <p:sp>
        <p:nvSpPr>
          <p:cNvPr id="9" name="Text Placeholder 8"/>
          <p:cNvSpPr>
            <a:spLocks noGrp="1"/>
          </p:cNvSpPr>
          <p:nvPr>
            <p:ph type="body" sz="quarter" idx="10"/>
          </p:nvPr>
        </p:nvSpPr>
        <p:spPr>
          <a:xfrm>
            <a:off x="273050" y="1412785"/>
            <a:ext cx="9359900" cy="188769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94824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3" name="Slide Number Placeholder 1"/>
          <p:cNvSpPr txBox="1">
            <a:spLocks/>
          </p:cNvSpPr>
          <p:nvPr userDrawn="1"/>
        </p:nvSpPr>
        <p:spPr bwMode="gray">
          <a:xfrm>
            <a:off x="9508784" y="6598800"/>
            <a:ext cx="110607" cy="107722"/>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CBD5CE-FE55-485E-BA6D-0BE96853AB9F}" type="slidenum">
              <a:rPr kumimoji="0" lang="en-GB" sz="700"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7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3" name="Text Placeholder 2"/>
          <p:cNvSpPr>
            <a:spLocks noGrp="1"/>
          </p:cNvSpPr>
          <p:nvPr>
            <p:ph type="body" sz="quarter" idx="10"/>
          </p:nvPr>
        </p:nvSpPr>
        <p:spPr>
          <a:xfrm>
            <a:off x="271463" y="1412875"/>
            <a:ext cx="4610100" cy="188769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2"/>
          <p:cNvSpPr>
            <a:spLocks noGrp="1"/>
          </p:cNvSpPr>
          <p:nvPr>
            <p:ph type="body" sz="quarter" idx="11"/>
          </p:nvPr>
        </p:nvSpPr>
        <p:spPr>
          <a:xfrm>
            <a:off x="5023345" y="1412875"/>
            <a:ext cx="4610100" cy="188769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Placeholder 1"/>
          <p:cNvSpPr>
            <a:spLocks noGrp="1"/>
          </p:cNvSpPr>
          <p:nvPr>
            <p:ph type="title"/>
          </p:nvPr>
        </p:nvSpPr>
        <p:spPr>
          <a:xfrm>
            <a:off x="271463" y="621665"/>
            <a:ext cx="9361487" cy="366713"/>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214952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1"/>
          <p:cNvSpPr txBox="1">
            <a:spLocks/>
          </p:cNvSpPr>
          <p:nvPr userDrawn="1"/>
        </p:nvSpPr>
        <p:spPr bwMode="gray">
          <a:xfrm>
            <a:off x="9508784" y="6598800"/>
            <a:ext cx="110607" cy="107722"/>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CBD5CE-FE55-485E-BA6D-0BE96853AB9F}" type="slidenum">
              <a:rPr kumimoji="0" lang="en-GB" sz="700"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7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3" name="Title Placeholder 1"/>
          <p:cNvSpPr>
            <a:spLocks noGrp="1"/>
          </p:cNvSpPr>
          <p:nvPr>
            <p:ph type="title"/>
          </p:nvPr>
        </p:nvSpPr>
        <p:spPr>
          <a:xfrm>
            <a:off x="271463" y="621665"/>
            <a:ext cx="9361487" cy="366713"/>
          </a:xfrm>
          <a:prstGeom prst="rect">
            <a:avLst/>
          </a:prstGeom>
        </p:spPr>
        <p:txBody>
          <a:bodyPr/>
          <a:lstStyle/>
          <a:p>
            <a:r>
              <a:rPr lang="en-US"/>
              <a:t>Click to edit Master title style</a:t>
            </a:r>
            <a:endParaRPr lang="en-GB" dirty="0"/>
          </a:p>
        </p:txBody>
      </p:sp>
      <p:sp>
        <p:nvSpPr>
          <p:cNvPr id="2" name="Footer Placeholder 1">
            <a:extLst>
              <a:ext uri="{FF2B5EF4-FFF2-40B4-BE49-F238E27FC236}">
                <a16:creationId xmlns:a16="http://schemas.microsoft.com/office/drawing/2014/main" id="{FD129559-FB07-A240-A4BD-9FE2BA0DD0FD}"/>
              </a:ext>
            </a:extLst>
          </p:cNvPr>
          <p:cNvSpPr>
            <a:spLocks noGrp="1"/>
          </p:cNvSpPr>
          <p:nvPr>
            <p:ph type="ftr" sz="quarter" idx="10"/>
          </p:nvPr>
        </p:nvSpPr>
        <p:spPr>
          <a:xfrm>
            <a:off x="152400" y="6416237"/>
            <a:ext cx="3343275" cy="365125"/>
          </a:xfrm>
        </p:spPr>
        <p:txBody>
          <a:bodyPr/>
          <a:lstStyle/>
          <a:p>
            <a:endParaRPr lang="aa-ET" dirty="0"/>
          </a:p>
        </p:txBody>
      </p:sp>
      <p:pic>
        <p:nvPicPr>
          <p:cNvPr id="5" name="Picture 4" descr="GTlogo-primary-tagline-CMYK2012">
            <a:extLst>
              <a:ext uri="{FF2B5EF4-FFF2-40B4-BE49-F238E27FC236}">
                <a16:creationId xmlns:a16="http://schemas.microsoft.com/office/drawing/2014/main" id="{E17B1D4D-81DF-654F-99FC-FFE44129B627}"/>
              </a:ext>
            </a:extLst>
          </p:cNvPr>
          <p:cNvPicPr/>
          <p:nvPr userDrawn="1"/>
        </p:nvPicPr>
        <p:blipFill>
          <a:blip r:embed="rId2"/>
          <a:srcRect/>
          <a:stretch>
            <a:fillRect/>
          </a:stretch>
        </p:blipFill>
        <p:spPr bwMode="auto">
          <a:xfrm>
            <a:off x="8903607" y="0"/>
            <a:ext cx="762000" cy="362699"/>
          </a:xfrm>
          <a:prstGeom prst="rect">
            <a:avLst/>
          </a:prstGeom>
          <a:noFill/>
          <a:ln w="9525">
            <a:noFill/>
            <a:miter lim="800000"/>
            <a:headEnd/>
            <a:tailEnd/>
          </a:ln>
        </p:spPr>
      </p:pic>
    </p:spTree>
    <p:extLst>
      <p:ext uri="{BB962C8B-B14F-4D97-AF65-F5344CB8AC3E}">
        <p14:creationId xmlns:p14="http://schemas.microsoft.com/office/powerpoint/2010/main" val="417098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Slide Number Placeholder 1"/>
          <p:cNvSpPr txBox="1">
            <a:spLocks/>
          </p:cNvSpPr>
          <p:nvPr userDrawn="1"/>
        </p:nvSpPr>
        <p:spPr bwMode="gray">
          <a:xfrm>
            <a:off x="9508784" y="6598800"/>
            <a:ext cx="110607" cy="107722"/>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CBD5CE-FE55-485E-BA6D-0BE96853AB9F}" type="slidenum">
              <a:rPr kumimoji="0" lang="en-GB" sz="700"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7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9609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tter 1 layout">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71463" y="2426400"/>
            <a:ext cx="9347200" cy="184666"/>
          </a:xfrm>
          <a:noFill/>
        </p:spPr>
        <p:txBody>
          <a:bodyPr/>
          <a:lstStyle/>
          <a:p>
            <a:pPr lvl="0"/>
            <a:r>
              <a:rPr lang="en-US"/>
              <a:t>Edit Master text styles</a:t>
            </a:r>
          </a:p>
        </p:txBody>
      </p:sp>
      <p:sp>
        <p:nvSpPr>
          <p:cNvPr id="5" name="Text Placeholder 4"/>
          <p:cNvSpPr>
            <a:spLocks noGrp="1"/>
          </p:cNvSpPr>
          <p:nvPr>
            <p:ph type="body" sz="quarter" idx="14"/>
          </p:nvPr>
        </p:nvSpPr>
        <p:spPr>
          <a:xfrm>
            <a:off x="271463" y="3124800"/>
            <a:ext cx="9347200" cy="1249060"/>
          </a:xfrm>
          <a:noFill/>
        </p:spPr>
        <p:txBody>
          <a:bodyPr numCol="2" spcCol="144000"/>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8"/>
          <p:cNvSpPr/>
          <p:nvPr userDrawn="1"/>
        </p:nvSpPr>
        <p:spPr bwMode="gray">
          <a:xfrm>
            <a:off x="4898441" y="397015"/>
            <a:ext cx="109118" cy="386054"/>
          </a:xfrm>
          <a:prstGeom prst="rect">
            <a:avLst/>
          </a:prstGeom>
          <a:solidFill>
            <a:schemeClr val="bg1"/>
          </a:solidFill>
          <a:ln w="3175" algn="ctr">
            <a:noFill/>
            <a:miter lim="800000"/>
            <a:headEnd/>
            <a:tailEnd/>
          </a:ln>
          <a:effectLst/>
        </p:spPr>
        <p:txBody>
          <a:bodyPr vert="horz" wrap="none" lIns="54000" tIns="54000" rIns="54000" bIns="54000" numCol="1" rtlCol="0" anchor="ctr" anchorCtr="0" compatLnSpc="1">
            <a:prstTxWarp prst="textNoShape">
              <a:avLst/>
            </a:prstTxWarp>
            <a:spAutoFit/>
          </a:bodyPr>
          <a:lstStyle/>
          <a:p>
            <a:pPr algn="ctr"/>
            <a:endParaRPr lang="en-GB" dirty="0">
              <a:latin typeface="Arial" panose="020B0604020202020204" pitchFamily="34" charset="0"/>
            </a:endParaRPr>
          </a:p>
        </p:txBody>
      </p:sp>
      <p:sp>
        <p:nvSpPr>
          <p:cNvPr id="10" name="Rectangle 26"/>
          <p:cNvSpPr>
            <a:spLocks noChangeArrowheads="1"/>
          </p:cNvSpPr>
          <p:nvPr userDrawn="1"/>
        </p:nvSpPr>
        <p:spPr bwMode="gray">
          <a:xfrm>
            <a:off x="2141124" y="652808"/>
            <a:ext cx="7488237" cy="3048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panose="020B0604020202020204" pitchFamily="34" charset="0"/>
              </a:rPr>
              <a:t>Private and Confidential</a:t>
            </a:r>
            <a:endParaRPr kumimoji="0" lang="en-US" sz="1800" b="0" i="0" u="none" strike="noStrike" cap="none" normalizeH="0" baseline="0" dirty="0">
              <a:ln>
                <a:noFill/>
              </a:ln>
              <a:solidFill>
                <a:schemeClr val="tx1"/>
              </a:solidFill>
              <a:effectLst/>
              <a:latin typeface="Arial" pitchFamily="34" charset="0"/>
            </a:endParaRPr>
          </a:p>
        </p:txBody>
      </p:sp>
      <p:sp>
        <p:nvSpPr>
          <p:cNvPr id="16" name="Slide Number Placeholder 1"/>
          <p:cNvSpPr txBox="1">
            <a:spLocks/>
          </p:cNvSpPr>
          <p:nvPr userDrawn="1"/>
        </p:nvSpPr>
        <p:spPr bwMode="gray">
          <a:xfrm>
            <a:off x="9508784" y="6598800"/>
            <a:ext cx="110607" cy="107722"/>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CBD5CE-FE55-485E-BA6D-0BE96853AB9F}" type="slidenum">
              <a:rPr kumimoji="0" lang="en-GB" sz="700"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7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7" name="Text Placeholder 6"/>
          <p:cNvSpPr>
            <a:spLocks noGrp="1"/>
          </p:cNvSpPr>
          <p:nvPr>
            <p:ph type="body" sz="quarter" idx="15" hasCustomPrompt="1"/>
          </p:nvPr>
        </p:nvSpPr>
        <p:spPr>
          <a:xfrm>
            <a:off x="8071391" y="1412875"/>
            <a:ext cx="1548000" cy="984885"/>
          </a:xfrm>
        </p:spPr>
        <p:txBody>
          <a:bodyPr/>
          <a:lstStyle>
            <a:lvl1pPr>
              <a:spcBef>
                <a:spcPts val="0"/>
              </a:spcBef>
              <a:defRPr sz="800" b="0" baseline="0">
                <a:solidFill>
                  <a:schemeClr val="accent6"/>
                </a:solidFill>
                <a:latin typeface="Arial" panose="020B0604020202020204" pitchFamily="34" charset="0"/>
                <a:cs typeface="Arial" panose="020B0604020202020204" pitchFamily="34" charset="0"/>
              </a:defRPr>
            </a:lvl1pPr>
            <a:lvl2pPr>
              <a:defRPr sz="800" b="0">
                <a:solidFill>
                  <a:schemeClr val="accent6"/>
                </a:solidFill>
                <a:latin typeface="Arial" panose="020B0604020202020204" pitchFamily="34" charset="0"/>
                <a:cs typeface="Arial" panose="020B0604020202020204" pitchFamily="34" charset="0"/>
              </a:defRPr>
            </a:lvl2pPr>
            <a:lvl3pPr>
              <a:defRPr sz="800" b="0">
                <a:solidFill>
                  <a:schemeClr val="accent6"/>
                </a:solidFill>
                <a:latin typeface="Arial" panose="020B0604020202020204" pitchFamily="34" charset="0"/>
                <a:cs typeface="Arial" panose="020B0604020202020204" pitchFamily="34" charset="0"/>
              </a:defRPr>
            </a:lvl3pPr>
            <a:lvl4pPr>
              <a:defRPr sz="800" b="0">
                <a:solidFill>
                  <a:schemeClr val="accent6"/>
                </a:solidFill>
                <a:latin typeface="Arial" panose="020B0604020202020204" pitchFamily="34" charset="0"/>
                <a:cs typeface="Arial" panose="020B0604020202020204" pitchFamily="34" charset="0"/>
              </a:defRPr>
            </a:lvl4pPr>
            <a:lvl5pPr>
              <a:defRPr sz="800" b="0">
                <a:solidFill>
                  <a:schemeClr val="accent6"/>
                </a:solidFill>
                <a:latin typeface="Arial" panose="020B0604020202020204" pitchFamily="34" charset="0"/>
                <a:cs typeface="Arial" panose="020B0604020202020204" pitchFamily="34" charset="0"/>
              </a:defRPr>
            </a:lvl5pPr>
          </a:lstStyle>
          <a:p>
            <a:pPr lvl="0"/>
            <a:r>
              <a:rPr lang="en-US" dirty="0"/>
              <a:t>Transaction Advisory Services</a:t>
            </a:r>
          </a:p>
          <a:p>
            <a:pPr lvl="0"/>
            <a:r>
              <a:rPr lang="en-GB" dirty="0"/>
              <a:t>Grant Thornton</a:t>
            </a:r>
          </a:p>
          <a:p>
            <a:pPr lvl="0"/>
            <a:r>
              <a:rPr lang="en-GB" dirty="0"/>
              <a:t>[ADDRESS LINE 1]</a:t>
            </a:r>
          </a:p>
          <a:p>
            <a:pPr lvl="0"/>
            <a:r>
              <a:rPr lang="en-GB" dirty="0"/>
              <a:t>[ADDRESS LINE 2]</a:t>
            </a:r>
          </a:p>
          <a:p>
            <a:pPr lvl="0"/>
            <a:r>
              <a:rPr lang="en-GB" dirty="0"/>
              <a:t>[ADDRESS LINE 3]</a:t>
            </a:r>
          </a:p>
          <a:p>
            <a:pPr lvl="0"/>
            <a:endParaRPr lang="en-GB" dirty="0"/>
          </a:p>
          <a:p>
            <a:pPr lvl="0"/>
            <a:r>
              <a:rPr lang="en-GB" dirty="0"/>
              <a:t>T [+## (0)## #### ####]</a:t>
            </a:r>
          </a:p>
          <a:p>
            <a:pPr lvl="0"/>
            <a:r>
              <a:rPr lang="en-GB" dirty="0"/>
              <a:t>www.grantthornton.co.xx</a:t>
            </a:r>
          </a:p>
        </p:txBody>
      </p:sp>
      <p:pic>
        <p:nvPicPr>
          <p:cNvPr id="13"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5600" y="373380"/>
            <a:ext cx="2740152" cy="862584"/>
          </a:xfrm>
          <a:prstGeom prst="rect">
            <a:avLst/>
          </a:prstGeom>
        </p:spPr>
      </p:pic>
      <p:sp>
        <p:nvSpPr>
          <p:cNvPr id="11" name="Text Box 83">
            <a:extLst>
              <a:ext uri="{FF2B5EF4-FFF2-40B4-BE49-F238E27FC236}">
                <a16:creationId xmlns:a16="http://schemas.microsoft.com/office/drawing/2014/main" id="{216B923D-007B-461F-A09E-827BFDC5618D}"/>
              </a:ext>
            </a:extLst>
          </p:cNvPr>
          <p:cNvSpPr txBox="1">
            <a:spLocks noChangeArrowheads="1"/>
          </p:cNvSpPr>
          <p:nvPr userDrawn="1"/>
        </p:nvSpPr>
        <p:spPr bwMode="gray">
          <a:xfrm>
            <a:off x="272402" y="6176189"/>
            <a:ext cx="3873500" cy="276999"/>
          </a:xfrm>
          <a:prstGeom prst="rect">
            <a:avLst/>
          </a:prstGeom>
          <a:noFill/>
          <a:ln w="9525">
            <a:noFill/>
            <a:miter lim="800000"/>
            <a:headEnd/>
            <a:tailEnd/>
          </a:ln>
          <a:effectLst/>
        </p:spPr>
        <p:txBody>
          <a:bodyPr lIns="0" tIns="0" rIns="0" bIns="0" anchor="b">
            <a:spAutoFit/>
          </a:bodyPr>
          <a:lstStyle/>
          <a:p>
            <a:pPr fontAlgn="base">
              <a:spcBef>
                <a:spcPct val="0"/>
              </a:spcBef>
              <a:spcAft>
                <a:spcPct val="0"/>
              </a:spcAft>
              <a:tabLst>
                <a:tab pos="182563" algn="l"/>
              </a:tabLst>
            </a:pPr>
            <a:r>
              <a:rPr lang="en-GB" sz="600" dirty="0">
                <a:solidFill>
                  <a:srgbClr val="4D4D4D"/>
                </a:solidFill>
                <a:latin typeface="Arial Narrow" pitchFamily="34" charset="0"/>
              </a:rPr>
              <a:t>Member firm within Grant Thornton International Ltd.</a:t>
            </a:r>
          </a:p>
          <a:p>
            <a:pPr fontAlgn="base">
              <a:spcBef>
                <a:spcPct val="0"/>
              </a:spcBef>
              <a:spcAft>
                <a:spcPct val="0"/>
              </a:spcAft>
              <a:tabLst>
                <a:tab pos="182563" algn="l"/>
              </a:tabLst>
            </a:pPr>
            <a:r>
              <a:rPr lang="en-GB" sz="600" dirty="0">
                <a:solidFill>
                  <a:srgbClr val="4D4D4D"/>
                </a:solidFill>
                <a:latin typeface="Arial Narrow" pitchFamily="34" charset="0"/>
              </a:rPr>
              <a:t>Grant Thornton Advisory d.o.o. is a limited liability company registered in Slovenia No: </a:t>
            </a:r>
            <a:r>
              <a:rPr lang="is-IS" sz="600" dirty="0">
                <a:solidFill>
                  <a:srgbClr val="4D4D4D"/>
                </a:solidFill>
                <a:latin typeface="Arial Narrow" pitchFamily="34" charset="0"/>
              </a:rPr>
              <a:t>7145420000</a:t>
            </a:r>
            <a:r>
              <a:rPr lang="en-GB" sz="600" dirty="0">
                <a:solidFill>
                  <a:srgbClr val="4D4D4D"/>
                </a:solidFill>
                <a:latin typeface="Arial Narrow" pitchFamily="34" charset="0"/>
              </a:rPr>
              <a:t>. </a:t>
            </a:r>
          </a:p>
          <a:p>
            <a:pPr fontAlgn="base">
              <a:spcBef>
                <a:spcPct val="0"/>
              </a:spcBef>
              <a:spcAft>
                <a:spcPct val="0"/>
              </a:spcAft>
              <a:tabLst>
                <a:tab pos="182563" algn="l"/>
              </a:tabLst>
            </a:pPr>
            <a:r>
              <a:rPr lang="en-GB" sz="600" dirty="0">
                <a:solidFill>
                  <a:srgbClr val="4D4D4D"/>
                </a:solidFill>
                <a:latin typeface="Arial Narrow" pitchFamily="34" charset="0"/>
              </a:rPr>
              <a:t>Registered office: Grant Thornton Advisory, Linhartova 11a, 1000 Ljubljana.</a:t>
            </a:r>
          </a:p>
        </p:txBody>
      </p:sp>
    </p:spTree>
    <p:extLst>
      <p:ext uri="{BB962C8B-B14F-4D97-AF65-F5344CB8AC3E}">
        <p14:creationId xmlns:p14="http://schemas.microsoft.com/office/powerpoint/2010/main" val="107186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tter 2 layout">
    <p:spTree>
      <p:nvGrpSpPr>
        <p:cNvPr id="1" name=""/>
        <p:cNvGrpSpPr/>
        <p:nvPr/>
      </p:nvGrpSpPr>
      <p:grpSpPr>
        <a:xfrm>
          <a:off x="0" y="0"/>
          <a:ext cx="0" cy="0"/>
          <a:chOff x="0" y="0"/>
          <a:chExt cx="0" cy="0"/>
        </a:xfrm>
      </p:grpSpPr>
      <p:sp>
        <p:nvSpPr>
          <p:cNvPr id="8" name="Rectangle 26"/>
          <p:cNvSpPr>
            <a:spLocks noChangeArrowheads="1"/>
          </p:cNvSpPr>
          <p:nvPr userDrawn="1"/>
        </p:nvSpPr>
        <p:spPr bwMode="gray">
          <a:xfrm>
            <a:off x="5024438" y="651168"/>
            <a:ext cx="4608487" cy="3048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panose="020B0604020202020204" pitchFamily="34" charset="0"/>
              </a:rPr>
              <a:t>Private and Confidential</a:t>
            </a:r>
            <a:endParaRPr kumimoji="0" lang="en-US" sz="1800" b="0" i="0" u="none" strike="noStrike" cap="none" normalizeH="0" baseline="0" dirty="0">
              <a:ln>
                <a:noFill/>
              </a:ln>
              <a:solidFill>
                <a:schemeClr val="tx1"/>
              </a:solidFill>
              <a:effectLst/>
              <a:latin typeface="Arial" pitchFamily="34" charset="0"/>
            </a:endParaRPr>
          </a:p>
        </p:txBody>
      </p:sp>
      <p:sp>
        <p:nvSpPr>
          <p:cNvPr id="11" name="Rectangle 10"/>
          <p:cNvSpPr/>
          <p:nvPr userDrawn="1"/>
        </p:nvSpPr>
        <p:spPr bwMode="gray">
          <a:xfrm>
            <a:off x="4898441" y="397015"/>
            <a:ext cx="109118" cy="386054"/>
          </a:xfrm>
          <a:prstGeom prst="rect">
            <a:avLst/>
          </a:prstGeom>
          <a:solidFill>
            <a:schemeClr val="bg1"/>
          </a:solidFill>
          <a:ln w="3175" algn="ctr">
            <a:noFill/>
            <a:miter lim="800000"/>
            <a:headEnd/>
            <a:tailEnd/>
          </a:ln>
          <a:effectLst/>
        </p:spPr>
        <p:txBody>
          <a:bodyPr vert="horz" wrap="none" lIns="54000" tIns="54000" rIns="54000" bIns="54000" numCol="1" rtlCol="0" anchor="ctr" anchorCtr="0" compatLnSpc="1">
            <a:prstTxWarp prst="textNoShape">
              <a:avLst/>
            </a:prstTxWarp>
            <a:spAutoFit/>
          </a:bodyPr>
          <a:lstStyle/>
          <a:p>
            <a:pPr algn="ctr"/>
            <a:endParaRPr lang="en-GB" dirty="0">
              <a:latin typeface="Arial" panose="020B0604020202020204" pitchFamily="34" charset="0"/>
            </a:endParaRPr>
          </a:p>
        </p:txBody>
      </p:sp>
      <p:sp>
        <p:nvSpPr>
          <p:cNvPr id="13" name="Text Placeholder 12"/>
          <p:cNvSpPr>
            <a:spLocks noGrp="1"/>
          </p:cNvSpPr>
          <p:nvPr>
            <p:ph type="body" sz="quarter" idx="10"/>
          </p:nvPr>
        </p:nvSpPr>
        <p:spPr>
          <a:xfrm>
            <a:off x="273050" y="1412875"/>
            <a:ext cx="9346341" cy="4392613"/>
          </a:xfrm>
          <a:noFill/>
        </p:spPr>
        <p:txBody>
          <a:bodyPr vert="horz" lIns="0" tIns="0" rIns="0" bIns="0" numCol="2" spcCol="14400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0472" y="287596"/>
            <a:ext cx="2109220" cy="731521"/>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txBox="1">
            <a:spLocks/>
          </p:cNvSpPr>
          <p:nvPr userDrawn="1"/>
        </p:nvSpPr>
        <p:spPr bwMode="gray">
          <a:xfrm>
            <a:off x="9508784" y="6598800"/>
            <a:ext cx="110607" cy="107722"/>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CBD5CE-FE55-485E-BA6D-0BE96853AB9F}" type="slidenum">
              <a:rPr kumimoji="0" lang="en-GB" sz="700" b="0" i="0" u="none" strike="noStrike" kern="1200" cap="none" spc="0" normalizeH="0" baseline="0" noProof="0" smtClean="0">
                <a:ln>
                  <a:noFill/>
                </a:ln>
                <a:solidFill>
                  <a:schemeClr val="accent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7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7" name="Text Box 83">
            <a:extLst>
              <a:ext uri="{FF2B5EF4-FFF2-40B4-BE49-F238E27FC236}">
                <a16:creationId xmlns:a16="http://schemas.microsoft.com/office/drawing/2014/main" id="{6273289D-5099-407C-91EE-88A5ABAD8BBD}"/>
              </a:ext>
            </a:extLst>
          </p:cNvPr>
          <p:cNvSpPr txBox="1">
            <a:spLocks noChangeArrowheads="1"/>
          </p:cNvSpPr>
          <p:nvPr userDrawn="1"/>
        </p:nvSpPr>
        <p:spPr bwMode="gray">
          <a:xfrm>
            <a:off x="272402" y="6176189"/>
            <a:ext cx="3873500" cy="276999"/>
          </a:xfrm>
          <a:prstGeom prst="rect">
            <a:avLst/>
          </a:prstGeom>
          <a:noFill/>
          <a:ln w="9525">
            <a:noFill/>
            <a:miter lim="800000"/>
            <a:headEnd/>
            <a:tailEnd/>
          </a:ln>
          <a:effectLst/>
        </p:spPr>
        <p:txBody>
          <a:bodyPr lIns="0" tIns="0" rIns="0" bIns="0" anchor="b">
            <a:spAutoFit/>
          </a:bodyPr>
          <a:lstStyle/>
          <a:p>
            <a:pPr fontAlgn="base">
              <a:spcBef>
                <a:spcPct val="0"/>
              </a:spcBef>
              <a:spcAft>
                <a:spcPct val="0"/>
              </a:spcAft>
              <a:tabLst>
                <a:tab pos="182563" algn="l"/>
              </a:tabLst>
            </a:pPr>
            <a:r>
              <a:rPr lang="en-GB" sz="600" dirty="0">
                <a:solidFill>
                  <a:srgbClr val="4D4D4D"/>
                </a:solidFill>
                <a:latin typeface="Arial Narrow" pitchFamily="34" charset="0"/>
              </a:rPr>
              <a:t>Member firm within Grant Thornton International Ltd.</a:t>
            </a:r>
          </a:p>
          <a:p>
            <a:pPr fontAlgn="base">
              <a:spcBef>
                <a:spcPct val="0"/>
              </a:spcBef>
              <a:spcAft>
                <a:spcPct val="0"/>
              </a:spcAft>
              <a:tabLst>
                <a:tab pos="182563" algn="l"/>
              </a:tabLst>
            </a:pPr>
            <a:r>
              <a:rPr lang="en-GB" sz="600" dirty="0">
                <a:solidFill>
                  <a:srgbClr val="4D4D4D"/>
                </a:solidFill>
                <a:latin typeface="Arial Narrow" pitchFamily="34" charset="0"/>
              </a:rPr>
              <a:t>Grant Thornton Advisory d.o.o. is a limited liability company registered in Slovenia No: </a:t>
            </a:r>
            <a:r>
              <a:rPr lang="is-IS" sz="600" dirty="0">
                <a:solidFill>
                  <a:srgbClr val="4D4D4D"/>
                </a:solidFill>
                <a:latin typeface="Arial Narrow" pitchFamily="34" charset="0"/>
              </a:rPr>
              <a:t>7145420000</a:t>
            </a:r>
            <a:r>
              <a:rPr lang="en-GB" sz="600" dirty="0">
                <a:solidFill>
                  <a:srgbClr val="4D4D4D"/>
                </a:solidFill>
                <a:latin typeface="Arial Narrow" pitchFamily="34" charset="0"/>
              </a:rPr>
              <a:t>. </a:t>
            </a:r>
          </a:p>
          <a:p>
            <a:pPr fontAlgn="base">
              <a:spcBef>
                <a:spcPct val="0"/>
              </a:spcBef>
              <a:spcAft>
                <a:spcPct val="0"/>
              </a:spcAft>
              <a:tabLst>
                <a:tab pos="182563" algn="l"/>
              </a:tabLst>
            </a:pPr>
            <a:r>
              <a:rPr lang="en-GB" sz="600" dirty="0">
                <a:solidFill>
                  <a:srgbClr val="4D4D4D"/>
                </a:solidFill>
                <a:latin typeface="Arial Narrow" pitchFamily="34" charset="0"/>
              </a:rPr>
              <a:t>Registered office: Grant Thornton Advisory, Linhartova 11a, 1000 Ljubljana.</a:t>
            </a:r>
          </a:p>
        </p:txBody>
      </p:sp>
    </p:spTree>
    <p:extLst>
      <p:ext uri="{BB962C8B-B14F-4D97-AF65-F5344CB8AC3E}">
        <p14:creationId xmlns:p14="http://schemas.microsoft.com/office/powerpoint/2010/main" val="91454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D29C78-2922-4864-ADBE-44A6F37C6AA7}"/>
              </a:ext>
            </a:extLst>
          </p:cNvPr>
          <p:cNvSpPr/>
          <p:nvPr userDrawn="1"/>
        </p:nvSpPr>
        <p:spPr bwMode="white">
          <a:xfrm>
            <a:off x="0" y="6577447"/>
            <a:ext cx="9906000" cy="28055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800" dirty="0" err="1">
              <a:solidFill>
                <a:schemeClr val="bg1"/>
              </a:solidFill>
              <a:latin typeface="Arial" panose="020B0604020202020204" pitchFamily="34" charset="0"/>
              <a:cs typeface="Arial" panose="020B0604020202020204" pitchFamily="34" charset="0"/>
            </a:endParaRPr>
          </a:p>
        </p:txBody>
      </p:sp>
      <p:sp>
        <p:nvSpPr>
          <p:cNvPr id="7" name="Rectangle 6"/>
          <p:cNvSpPr/>
          <p:nvPr userDrawn="1"/>
        </p:nvSpPr>
        <p:spPr bwMode="gray">
          <a:xfrm>
            <a:off x="4898441" y="397015"/>
            <a:ext cx="109118" cy="386054"/>
          </a:xfrm>
          <a:prstGeom prst="rect">
            <a:avLst/>
          </a:prstGeom>
          <a:solidFill>
            <a:schemeClr val="bg1"/>
          </a:solidFill>
          <a:ln w="3175" algn="ctr">
            <a:noFill/>
            <a:miter lim="800000"/>
            <a:headEnd/>
            <a:tailEnd/>
          </a:ln>
          <a:effectLst/>
        </p:spPr>
        <p:txBody>
          <a:bodyPr vert="horz" wrap="none" lIns="54000" tIns="54000" rIns="54000" bIns="54000" numCol="1" rtlCol="0" anchor="ctr" anchorCtr="0" compatLnSpc="1">
            <a:prstTxWarp prst="textNoShape">
              <a:avLst/>
            </a:prstTxWarp>
            <a:spAutoFit/>
          </a:bodyPr>
          <a:lstStyle/>
          <a:p>
            <a:pPr algn="ctr"/>
            <a:endParaRPr lang="en-GB" dirty="0">
              <a:latin typeface="Arial" panose="020B0604020202020204" pitchFamily="34" charset="0"/>
            </a:endParaRPr>
          </a:p>
        </p:txBody>
      </p:sp>
      <p:sp>
        <p:nvSpPr>
          <p:cNvPr id="8" name="TextBox 7">
            <a:extLst>
              <a:ext uri="{FF2B5EF4-FFF2-40B4-BE49-F238E27FC236}">
                <a16:creationId xmlns:a16="http://schemas.microsoft.com/office/drawing/2014/main" id="{5CC96856-9B8B-4334-B79C-0D4AFD589FFF}"/>
              </a:ext>
            </a:extLst>
          </p:cNvPr>
          <p:cNvSpPr txBox="1"/>
          <p:nvPr userDrawn="1"/>
        </p:nvSpPr>
        <p:spPr>
          <a:xfrm>
            <a:off x="3834580" y="5791434"/>
            <a:ext cx="5523677" cy="656590"/>
          </a:xfrm>
          <a:prstGeom prst="rect">
            <a:avLst/>
          </a:prstGeom>
          <a:noFill/>
        </p:spPr>
        <p:txBody>
          <a:bodyPr wrap="square" lIns="0" tIns="0" rIns="0" bIns="0" rtlCol="0" anchor="b">
            <a:spAutoFit/>
          </a:bodyPr>
          <a:lstStyle/>
          <a:p>
            <a:pPr lvl="0">
              <a:spcBef>
                <a:spcPts val="400"/>
              </a:spcBef>
            </a:pPr>
            <a:r>
              <a:rPr lang="en-GB" sz="600" dirty="0">
                <a:solidFill>
                  <a:schemeClr val="tx1"/>
                </a:solidFill>
                <a:latin typeface="Arial" panose="020B0604020202020204" pitchFamily="34" charset="0"/>
                <a:cs typeface="Arial" panose="020B0604020202020204" pitchFamily="34" charset="0"/>
              </a:rPr>
              <a:t>© 2019 Grant Thornton Advisory d.o.o. All rights reserved.</a:t>
            </a:r>
          </a:p>
          <a:p>
            <a:pPr lvl="0">
              <a:spcBef>
                <a:spcPts val="400"/>
              </a:spcBef>
            </a:pPr>
            <a:r>
              <a:rPr lang="en-GB" sz="600" dirty="0">
                <a:solidFill>
                  <a:schemeClr val="tx1"/>
                </a:solidFill>
                <a:latin typeface="Arial" panose="020B0604020202020204" pitchFamily="34" charset="0"/>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a:t>
            </a:r>
          </a:p>
          <a:p>
            <a:pPr lvl="0">
              <a:spcBef>
                <a:spcPts val="400"/>
              </a:spcBef>
            </a:pPr>
            <a:r>
              <a:rPr lang="en-GB" sz="600" dirty="0">
                <a:solidFill>
                  <a:schemeClr val="tx1"/>
                </a:solidFill>
                <a:latin typeface="Arial" panose="020B0604020202020204" pitchFamily="34" charset="0"/>
                <a:cs typeface="Arial" panose="020B0604020202020204" pitchFamily="34" charset="0"/>
              </a:rPr>
              <a:t>Grant Thornton Advisory d.o.o.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endParaRPr lang="en-US" sz="600" dirty="0">
              <a:solidFill>
                <a:schemeClr val="tx1"/>
              </a:solidFill>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96C2BD7E-5D0F-4BAC-8041-D355B835FF2A}"/>
              </a:ext>
            </a:extLst>
          </p:cNvPr>
          <p:cNvSpPr txBox="1">
            <a:spLocks/>
          </p:cNvSpPr>
          <p:nvPr userDrawn="1">
            <p:custDataLst>
              <p:tags r:id="rId1"/>
            </p:custDataLst>
          </p:nvPr>
        </p:nvSpPr>
        <p:spPr>
          <a:xfrm>
            <a:off x="628650" y="6577447"/>
            <a:ext cx="1126967" cy="82855"/>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tabLst>
                <a:tab pos="2304000" algn="r"/>
              </a:tabLst>
            </a:pPr>
            <a:r>
              <a:rPr lang="en-GB" sz="800" b="1" dirty="0">
                <a:solidFill>
                  <a:schemeClr val="tx1"/>
                </a:solidFill>
                <a:latin typeface="Arial" panose="020B0604020202020204" pitchFamily="34" charset="0"/>
                <a:cs typeface="Arial" panose="020B0604020202020204" pitchFamily="34" charset="0"/>
              </a:rPr>
              <a:t>grantthornton.si</a:t>
            </a:r>
          </a:p>
        </p:txBody>
      </p:sp>
      <p:pic>
        <p:nvPicPr>
          <p:cNvPr id="10" name="Picture 9">
            <a:extLst>
              <a:ext uri="{FF2B5EF4-FFF2-40B4-BE49-F238E27FC236}">
                <a16:creationId xmlns:a16="http://schemas.microsoft.com/office/drawing/2014/main" id="{7219FB81-28E6-4CBB-A264-1AD5463801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5639087"/>
            <a:ext cx="2318099" cy="714863"/>
          </a:xfrm>
          <a:prstGeom prst="rect">
            <a:avLst/>
          </a:prstGeom>
        </p:spPr>
      </p:pic>
      <p:cxnSp>
        <p:nvCxnSpPr>
          <p:cNvPr id="12" name="Straight Connector 11">
            <a:extLst>
              <a:ext uri="{FF2B5EF4-FFF2-40B4-BE49-F238E27FC236}">
                <a16:creationId xmlns:a16="http://schemas.microsoft.com/office/drawing/2014/main" id="{4D0D6720-5F48-4389-9538-005E9685AAAB}"/>
              </a:ext>
            </a:extLst>
          </p:cNvPr>
          <p:cNvCxnSpPr>
            <a:cxnSpLocks/>
          </p:cNvCxnSpPr>
          <p:nvPr userDrawn="1">
            <p:custDataLst>
              <p:tags r:id="rId2"/>
            </p:custDataLst>
          </p:nvPr>
        </p:nvCxnSpPr>
        <p:spPr>
          <a:xfrm>
            <a:off x="628650" y="6448024"/>
            <a:ext cx="2312987" cy="0"/>
          </a:xfrm>
          <a:prstGeom prst="line">
            <a:avLst/>
          </a:prstGeom>
          <a:ln w="19050"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69068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Line 1"/>
          <p:cNvSpPr>
            <a:spLocks noChangeShapeType="1"/>
          </p:cNvSpPr>
          <p:nvPr/>
        </p:nvSpPr>
        <p:spPr bwMode="gray">
          <a:xfrm>
            <a:off x="273050" y="531813"/>
            <a:ext cx="9359900" cy="0"/>
          </a:xfrm>
          <a:prstGeom prst="line">
            <a:avLst/>
          </a:prstGeom>
          <a:noFill/>
          <a:ln w="3175">
            <a:solidFill>
              <a:schemeClr val="tx2"/>
            </a:solidFill>
            <a:round/>
            <a:headEnd/>
            <a:tailEnd/>
          </a:ln>
          <a:effectLst/>
        </p:spPr>
        <p:txBody>
          <a:bodyPr vert="horz" wrap="square" lIns="54000" tIns="54000" rIns="54000" bIns="54000" numCol="1" anchor="t" anchorCtr="1" compatLnSpc="1">
            <a:prstTxWarp prst="textNoShape">
              <a:avLst/>
            </a:prstTxWarp>
            <a:spAutoFit/>
          </a:bodyPr>
          <a:lstStyle/>
          <a:p>
            <a:endParaRPr lang="en-GB" sz="2400" dirty="0">
              <a:latin typeface="Arial" panose="020B0604020202020204" pitchFamily="34" charset="0"/>
            </a:endParaRPr>
          </a:p>
        </p:txBody>
      </p:sp>
      <p:sp>
        <p:nvSpPr>
          <p:cNvPr id="5" name="Text Placeholder 4"/>
          <p:cNvSpPr>
            <a:spLocks noGrp="1"/>
          </p:cNvSpPr>
          <p:nvPr>
            <p:ph type="body" idx="1"/>
          </p:nvPr>
        </p:nvSpPr>
        <p:spPr>
          <a:xfrm>
            <a:off x="273050" y="1412875"/>
            <a:ext cx="9359900" cy="1036181"/>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Box 6" hidden="1"/>
          <p:cNvSpPr txBox="1">
            <a:spLocks noChangeArrowheads="1"/>
          </p:cNvSpPr>
          <p:nvPr userDrawn="1">
            <p:custDataLst>
              <p:tags r:id="rId12"/>
            </p:custDataLst>
          </p:nvPr>
        </p:nvSpPr>
        <p:spPr bwMode="gray">
          <a:xfrm>
            <a:off x="8312400" y="0"/>
            <a:ext cx="1250393" cy="601497"/>
          </a:xfrm>
          <a:prstGeom prst="rect">
            <a:avLst/>
          </a:prstGeom>
          <a:noFill/>
          <a:ln w="3175" algn="ctr">
            <a:noFill/>
            <a:miter lim="800000"/>
            <a:headEnd/>
            <a:tailEnd/>
          </a:ln>
          <a:effectLst/>
        </p:spPr>
        <p:txBody>
          <a:bodyPr vert="horz" wrap="none" lIns="54000" tIns="54000" rIns="54000" bIns="54000" numCol="1" anchor="t" anchorCtr="1"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a:ln>
                  <a:noFill/>
                </a:ln>
                <a:solidFill>
                  <a:srgbClr val="808080"/>
                </a:solidFill>
                <a:effectLst/>
                <a:latin typeface="Arial Narrow" pitchFamily="34" charset="0"/>
              </a:rPr>
              <a:t>DRAFT</a:t>
            </a:r>
            <a:endParaRPr kumimoji="0" lang="en-US" sz="1800" b="1" i="0" u="none" strike="noStrike" cap="none" normalizeH="0" baseline="0" dirty="0">
              <a:ln>
                <a:noFill/>
              </a:ln>
              <a:solidFill>
                <a:schemeClr val="tx1"/>
              </a:solidFill>
              <a:effectLst/>
              <a:latin typeface="Arial" pitchFamily="34" charset="0"/>
            </a:endParaRPr>
          </a:p>
        </p:txBody>
      </p:sp>
      <p:sp>
        <p:nvSpPr>
          <p:cNvPr id="4" name="Title Placeholder 3">
            <a:extLst>
              <a:ext uri="{FF2B5EF4-FFF2-40B4-BE49-F238E27FC236}">
                <a16:creationId xmlns:a16="http://schemas.microsoft.com/office/drawing/2014/main" id="{30EDE70C-E3A5-224E-A654-C726807FF5D5}"/>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GB"/>
              <a:t>Click to edit Master title style</a:t>
            </a:r>
            <a:endParaRPr lang="aa-ET"/>
          </a:p>
        </p:txBody>
      </p:sp>
      <p:sp>
        <p:nvSpPr>
          <p:cNvPr id="6" name="Footer Placeholder 5">
            <a:extLst>
              <a:ext uri="{FF2B5EF4-FFF2-40B4-BE49-F238E27FC236}">
                <a16:creationId xmlns:a16="http://schemas.microsoft.com/office/drawing/2014/main" id="{2B103358-87D6-D24C-9E82-C513803C484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Tree>
    <p:extLst>
      <p:ext uri="{BB962C8B-B14F-4D97-AF65-F5344CB8AC3E}">
        <p14:creationId xmlns:p14="http://schemas.microsoft.com/office/powerpoint/2010/main" val="1775388979"/>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0" r:id="rId3"/>
    <p:sldLayoutId id="2147483652" r:id="rId4"/>
    <p:sldLayoutId id="2147483654" r:id="rId5"/>
    <p:sldLayoutId id="2147483655" r:id="rId6"/>
    <p:sldLayoutId id="2147483657" r:id="rId7"/>
    <p:sldLayoutId id="2147483659" r:id="rId8"/>
    <p:sldLayoutId id="2147483660" r:id="rId9"/>
    <p:sldLayoutId id="2147483675" r:id="rId10"/>
  </p:sldLayoutIdLst>
  <p:txStyles>
    <p:titleStyle>
      <a:lvl1pPr algn="l" defTabSz="914400" rtl="0" eaLnBrk="1" latinLnBrk="0" hangingPunct="1">
        <a:lnSpc>
          <a:spcPct val="90000"/>
        </a:lnSpc>
        <a:spcBef>
          <a:spcPct val="0"/>
        </a:spcBef>
        <a:buNone/>
        <a:defRPr lang="en-GB" sz="2400" kern="1200" dirty="0">
          <a:solidFill>
            <a:schemeClr val="tx2"/>
          </a:solidFill>
          <a:latin typeface="Arial" panose="020B0604020202020204" pitchFamily="34" charset="0"/>
          <a:ea typeface="+mj-ea"/>
          <a:cs typeface="+mj-cs"/>
        </a:defRPr>
      </a:lvl1pPr>
    </p:titleStyle>
    <p:body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CEEBFD-1C1F-4E30-A1F5-39008146B28E}"/>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45AC49-2063-454F-A0F2-F98C6506BB44}"/>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F24032E-5F0E-4870-9B6C-15C7DA7B229F}"/>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91C56B3F-E42A-4437-8951-9A57E8975B0E}" type="datetimeFigureOut">
              <a:rPr lang="en-US" smtClean="0"/>
              <a:pPr/>
              <a:t>6/1/2023</a:t>
            </a:fld>
            <a:endParaRPr lang="en-US" dirty="0"/>
          </a:p>
        </p:txBody>
      </p:sp>
      <p:sp>
        <p:nvSpPr>
          <p:cNvPr id="5" name="Footer Placeholder 4">
            <a:extLst>
              <a:ext uri="{FF2B5EF4-FFF2-40B4-BE49-F238E27FC236}">
                <a16:creationId xmlns:a16="http://schemas.microsoft.com/office/drawing/2014/main" id="{AC86C817-3565-4B88-8CAE-E77FAAD5E0EA}"/>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13498C8-2BEB-4339-845F-7592B81DC57C}"/>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E1B54F1F-D172-4386-A43E-694DE933A6B8}" type="slidenum">
              <a:rPr lang="en-US" smtClean="0"/>
              <a:pPr/>
              <a:t>‹#›</a:t>
            </a:fld>
            <a:endParaRPr lang="en-US" dirty="0"/>
          </a:p>
        </p:txBody>
      </p:sp>
    </p:spTree>
    <p:extLst>
      <p:ext uri="{BB962C8B-B14F-4D97-AF65-F5344CB8AC3E}">
        <p14:creationId xmlns:p14="http://schemas.microsoft.com/office/powerpoint/2010/main" val="27430756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4/relationships/chartEx" Target="../charts/chartEx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7000"/>
          </a:schemeClr>
        </a:solidFill>
        <a:effectLst/>
      </p:bgPr>
    </p:bg>
    <p:spTree>
      <p:nvGrpSpPr>
        <p:cNvPr id="1" name=""/>
        <p:cNvGrpSpPr/>
        <p:nvPr/>
      </p:nvGrpSpPr>
      <p:grpSpPr>
        <a:xfrm>
          <a:off x="0" y="0"/>
          <a:ext cx="0" cy="0"/>
          <a:chOff x="0" y="0"/>
          <a:chExt cx="0" cy="0"/>
        </a:xfrm>
      </p:grpSpPr>
      <p:pic>
        <p:nvPicPr>
          <p:cNvPr id="2050" name="Picture 2" descr="adria airways customer support Archives - Page 4 of 4 - Airline Customer  Care">
            <a:extLst>
              <a:ext uri="{FF2B5EF4-FFF2-40B4-BE49-F238E27FC236}">
                <a16:creationId xmlns:a16="http://schemas.microsoft.com/office/drawing/2014/main" id="{65E583F0-2DF1-050B-2D08-266A3D1CC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E9DD350-DBF5-34FF-36C0-B34CDF54E68A}"/>
              </a:ext>
            </a:extLst>
          </p:cNvPr>
          <p:cNvSpPr txBox="1">
            <a:spLocks/>
          </p:cNvSpPr>
          <p:nvPr/>
        </p:nvSpPr>
        <p:spPr>
          <a:xfrm>
            <a:off x="533400" y="685800"/>
            <a:ext cx="6777590" cy="1329595"/>
          </a:xfrm>
          <a:prstGeom prst="rect">
            <a:avLst/>
          </a:prstGeom>
        </p:spPr>
        <p:txBody>
          <a:bodyPr/>
          <a:lstStyle>
            <a:lvl1pPr algn="l" defTabSz="914400" rtl="0" eaLnBrk="1" latinLnBrk="0" hangingPunct="1">
              <a:lnSpc>
                <a:spcPct val="90000"/>
              </a:lnSpc>
              <a:spcBef>
                <a:spcPct val="0"/>
              </a:spcBef>
              <a:buNone/>
              <a:defRPr lang="en-GB" sz="2400" kern="1200" dirty="0">
                <a:solidFill>
                  <a:schemeClr val="tx2"/>
                </a:solidFill>
                <a:latin typeface="Arial" panose="020B0604020202020204" pitchFamily="34" charset="0"/>
                <a:ea typeface="+mj-ea"/>
                <a:cs typeface="+mj-cs"/>
              </a:defRPr>
            </a:lvl1pPr>
          </a:lstStyle>
          <a:p>
            <a:r>
              <a:rPr lang="sl-SI" sz="3200" b="1" dirty="0">
                <a:solidFill>
                  <a:schemeClr val="bg1"/>
                </a:solidFill>
                <a:effectLst/>
                <a:ea typeface="Times New Roman" panose="02020603050405020304" pitchFamily="18" charset="0"/>
                <a:cs typeface="Arial" panose="020B0604020202020204" pitchFamily="34" charset="0"/>
              </a:rPr>
              <a:t>Ekonomska analiza letalske povezljivosti Slovenije</a:t>
            </a:r>
            <a:r>
              <a:rPr lang="aa-ET" sz="4000" b="1" dirty="0">
                <a:solidFill>
                  <a:schemeClr val="bg1"/>
                </a:solidFill>
                <a:effectLst/>
                <a:cs typeface="Arial" panose="020B0604020202020204" pitchFamily="34" charset="0"/>
              </a:rPr>
              <a:t> </a:t>
            </a:r>
            <a:r>
              <a:rPr lang="sl-SI" sz="3200" b="1" dirty="0"/>
              <a:t/>
            </a:r>
            <a:br>
              <a:rPr lang="sl-SI" sz="3200" b="1" dirty="0"/>
            </a:br>
            <a:endParaRPr lang="sl-SI" sz="3200" b="1" dirty="0"/>
          </a:p>
        </p:txBody>
      </p:sp>
      <p:sp>
        <p:nvSpPr>
          <p:cNvPr id="4" name="TextBox 3">
            <a:extLst>
              <a:ext uri="{FF2B5EF4-FFF2-40B4-BE49-F238E27FC236}">
                <a16:creationId xmlns:a16="http://schemas.microsoft.com/office/drawing/2014/main" id="{B6333005-864A-BB0D-2C0A-1D819AED2441}"/>
              </a:ext>
            </a:extLst>
          </p:cNvPr>
          <p:cNvSpPr txBox="1"/>
          <p:nvPr/>
        </p:nvSpPr>
        <p:spPr>
          <a:xfrm>
            <a:off x="685800" y="5334000"/>
            <a:ext cx="5020572" cy="769441"/>
          </a:xfrm>
          <a:prstGeom prst="rect">
            <a:avLst/>
          </a:prstGeom>
          <a:noFill/>
        </p:spPr>
        <p:txBody>
          <a:bodyPr wrap="square">
            <a:spAutoFit/>
          </a:bodyPr>
          <a:lstStyle/>
          <a:p>
            <a:r>
              <a:rPr kumimoji="0" lang="sl-SI"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Grant Thornton Advisory d.o.o.</a:t>
            </a:r>
          </a:p>
          <a:p>
            <a:r>
              <a:rPr lang="sl-SI" sz="2000" b="1" dirty="0">
                <a:solidFill>
                  <a:schemeClr val="bg1"/>
                </a:solidFill>
                <a:latin typeface="Arial" panose="020B0604020202020204" pitchFamily="34" charset="0"/>
                <a:cs typeface="Arial" panose="020B0604020202020204" pitchFamily="34" charset="0"/>
              </a:rPr>
              <a:t>Marec 2023</a:t>
            </a:r>
            <a:endParaRPr lang="aa-ET" b="1" dirty="0">
              <a:solidFill>
                <a:schemeClr val="bg1"/>
              </a:solidFill>
            </a:endParaRPr>
          </a:p>
        </p:txBody>
      </p:sp>
      <p:pic>
        <p:nvPicPr>
          <p:cNvPr id="3" name="Logo">
            <a:extLst>
              <a:ext uri="{FF2B5EF4-FFF2-40B4-BE49-F238E27FC236}">
                <a16:creationId xmlns:a16="http://schemas.microsoft.com/office/drawing/2014/main" id="{6D2EE716-1249-888B-6DC6-74BD136C53DE}"/>
              </a:ext>
            </a:extLst>
          </p:cNvPr>
          <p:cNvPicPr>
            <a:picLocks noChangeAspect="1"/>
          </p:cNvPicPr>
          <p:nvPr/>
        </p:nvPicPr>
        <p:blipFill>
          <a:blip r:embed="rId3"/>
          <a:stretch>
            <a:fillRect/>
          </a:stretch>
        </p:blipFill>
        <p:spPr>
          <a:xfrm>
            <a:off x="6923609" y="457200"/>
            <a:ext cx="2448991" cy="691200"/>
          </a:xfrm>
          <a:prstGeom prst="rect">
            <a:avLst/>
          </a:prstGeom>
        </p:spPr>
      </p:pic>
      <p:sp>
        <p:nvSpPr>
          <p:cNvPr id="6" name="TextBox 5">
            <a:extLst>
              <a:ext uri="{FF2B5EF4-FFF2-40B4-BE49-F238E27FC236}">
                <a16:creationId xmlns:a16="http://schemas.microsoft.com/office/drawing/2014/main" id="{9B71346E-41E5-74E8-3884-F5A77732DDB6}"/>
              </a:ext>
            </a:extLst>
          </p:cNvPr>
          <p:cNvSpPr txBox="1"/>
          <p:nvPr/>
        </p:nvSpPr>
        <p:spPr>
          <a:xfrm>
            <a:off x="2442714" y="99539"/>
            <a:ext cx="5020572" cy="369332"/>
          </a:xfrm>
          <a:prstGeom prst="rect">
            <a:avLst/>
          </a:prstGeom>
          <a:noFill/>
        </p:spPr>
        <p:txBody>
          <a:bodyPr wrap="square">
            <a:spAutoFit/>
          </a:bodyPr>
          <a:lstStyle/>
          <a:p>
            <a:endParaRPr lang="aa-ET" b="1" dirty="0">
              <a:solidFill>
                <a:srgbClr val="C00000"/>
              </a:solidFill>
            </a:endParaRPr>
          </a:p>
        </p:txBody>
      </p:sp>
    </p:spTree>
    <p:extLst>
      <p:ext uri="{BB962C8B-B14F-4D97-AF65-F5344CB8AC3E}">
        <p14:creationId xmlns:p14="http://schemas.microsoft.com/office/powerpoint/2010/main" val="423680895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621" y="1204038"/>
            <a:ext cx="6151220"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Skupni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učinki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na</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letni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ravni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mio</a:t>
            </a:r>
            <a:r>
              <a:rPr lang="en-GB" sz="1662" dirty="0">
                <a:solidFill>
                  <a:srgbClr val="990000"/>
                </a:solidFill>
                <a:latin typeface="Arial" panose="020B0604020202020204" pitchFamily="34" charset="0"/>
                <a:ea typeface="ＭＳ Ｐゴシック" charset="0"/>
              </a:rPr>
              <a:t> €) </a:t>
            </a:r>
            <a:endParaRPr lang="en-US" sz="1108" dirty="0">
              <a:solidFill>
                <a:srgbClr val="4F2D7F"/>
              </a:solidFill>
              <a:latin typeface="Arial" panose="020B0604020202020204" pitchFamily="34" charset="0"/>
              <a:ea typeface="ＭＳ Ｐゴシック" charset="0"/>
            </a:endParaRPr>
          </a:p>
        </p:txBody>
      </p:sp>
      <p:sp>
        <p:nvSpPr>
          <p:cNvPr id="6" name="Title 3"/>
          <p:cNvSpPr>
            <a:spLocks noGrp="1"/>
          </p:cNvSpPr>
          <p:nvPr>
            <p:ph type="title"/>
          </p:nvPr>
        </p:nvSpPr>
        <p:spPr>
          <a:xfrm>
            <a:off x="271463" y="621665"/>
            <a:ext cx="9361487" cy="525563"/>
          </a:xfrm>
        </p:spPr>
        <p:txBody>
          <a:bodyPr>
            <a:noAutofit/>
          </a:bodyPr>
          <a:lstStyle/>
          <a:p>
            <a:r>
              <a:rPr lang="en-GB" dirty="0" err="1"/>
              <a:t>Učinki</a:t>
            </a:r>
            <a:r>
              <a:rPr lang="en-GB" dirty="0"/>
              <a:t> </a:t>
            </a:r>
            <a:r>
              <a:rPr lang="en-GB" dirty="0" err="1"/>
              <a:t>Adrie</a:t>
            </a:r>
            <a:r>
              <a:rPr lang="en-GB" dirty="0"/>
              <a:t> Airways </a:t>
            </a:r>
            <a:r>
              <a:rPr lang="en-GB" dirty="0" err="1"/>
              <a:t>na</a:t>
            </a:r>
            <a:r>
              <a:rPr lang="en-GB" dirty="0"/>
              <a:t> </a:t>
            </a:r>
            <a:r>
              <a:rPr lang="en-GB" dirty="0" err="1"/>
              <a:t>turizem</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58620" y="1953838"/>
            <a:ext cx="9090179" cy="4599362"/>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0" lvl="2" indent="0" defTabSz="844083">
              <a:spcBef>
                <a:spcPts val="369"/>
              </a:spcBef>
              <a:buClr>
                <a:srgbClr val="7F7F7F"/>
              </a:buClr>
              <a:buNone/>
            </a:pPr>
            <a:r>
              <a:rPr lang="sl-SI" sz="1600" dirty="0">
                <a:solidFill>
                  <a:srgbClr val="002060"/>
                </a:solidFill>
              </a:rPr>
              <a:t>Predpostavke:</a:t>
            </a:r>
          </a:p>
          <a:p>
            <a:pPr lvl="2" defTabSz="844083">
              <a:spcBef>
                <a:spcPts val="369"/>
              </a:spcBef>
              <a:buClr>
                <a:srgbClr val="7F7F7F"/>
              </a:buClr>
            </a:pPr>
            <a:r>
              <a:rPr lang="sl-SI" sz="1600" dirty="0">
                <a:solidFill>
                  <a:srgbClr val="002060"/>
                </a:solidFill>
              </a:rPr>
              <a:t>delež vseh prihodov turistov v Slovenijo z letali: </a:t>
            </a:r>
          </a:p>
          <a:p>
            <a:pPr lvl="3" defTabSz="844083">
              <a:spcBef>
                <a:spcPts val="369"/>
              </a:spcBef>
              <a:buClr>
                <a:srgbClr val="7F7F7F"/>
              </a:buClr>
            </a:pPr>
            <a:r>
              <a:rPr lang="sl-SI" sz="1600" dirty="0">
                <a:solidFill>
                  <a:srgbClr val="002060"/>
                </a:solidFill>
              </a:rPr>
              <a:t>2018: 29.7% (UNTWO), 2019: 32% (SURS), 2021/22: 15% (SURS)</a:t>
            </a:r>
          </a:p>
          <a:p>
            <a:pPr lvl="3" defTabSz="844083">
              <a:spcBef>
                <a:spcPts val="369"/>
              </a:spcBef>
              <a:buClr>
                <a:srgbClr val="7F7F7F"/>
              </a:buClr>
            </a:pPr>
            <a:r>
              <a:rPr lang="sl-SI" sz="1600" dirty="0">
                <a:solidFill>
                  <a:srgbClr val="002060"/>
                </a:solidFill>
              </a:rPr>
              <a:t>upoštevana najnižja ocena: 15% letalskih gostov (cross-check s podatki o letalskih potnikih)</a:t>
            </a:r>
          </a:p>
          <a:p>
            <a:pPr lvl="2" defTabSz="844083">
              <a:spcBef>
                <a:spcPts val="369"/>
              </a:spcBef>
              <a:buClr>
                <a:srgbClr val="7F7F7F"/>
              </a:buClr>
            </a:pPr>
            <a:r>
              <a:rPr lang="sl-SI" sz="1600" dirty="0">
                <a:solidFill>
                  <a:srgbClr val="002060"/>
                </a:solidFill>
              </a:rPr>
              <a:t>Izračun:</a:t>
            </a:r>
          </a:p>
          <a:p>
            <a:pPr lvl="3" defTabSz="844083">
              <a:spcBef>
                <a:spcPts val="369"/>
              </a:spcBef>
              <a:buClr>
                <a:srgbClr val="7F7F7F"/>
              </a:buClr>
            </a:pPr>
            <a:r>
              <a:rPr lang="sl-SI" sz="1600" dirty="0">
                <a:solidFill>
                  <a:srgbClr val="002060"/>
                </a:solidFill>
              </a:rPr>
              <a:t>504,361 letalskih gostov </a:t>
            </a:r>
          </a:p>
          <a:p>
            <a:pPr lvl="3" defTabSz="844083">
              <a:spcBef>
                <a:spcPts val="369"/>
              </a:spcBef>
              <a:buClr>
                <a:srgbClr val="7F7F7F"/>
              </a:buClr>
            </a:pPr>
            <a:r>
              <a:rPr lang="sl-SI" sz="1600" dirty="0">
                <a:solidFill>
                  <a:srgbClr val="002060"/>
                </a:solidFill>
              </a:rPr>
              <a:t>od tega delež AA: 60.5% (305,139)</a:t>
            </a:r>
          </a:p>
          <a:p>
            <a:pPr lvl="3" defTabSz="844083">
              <a:spcBef>
                <a:spcPts val="369"/>
              </a:spcBef>
              <a:buClr>
                <a:srgbClr val="7F7F7F"/>
              </a:buClr>
            </a:pPr>
            <a:r>
              <a:rPr lang="sl-SI" sz="1600" dirty="0">
                <a:solidFill>
                  <a:srgbClr val="002060"/>
                </a:solidFill>
              </a:rPr>
              <a:t>AA je v 2015-2018 v povprečju neposredno podpirala 305,139 prihodov tujih gostov </a:t>
            </a:r>
          </a:p>
          <a:p>
            <a:pPr lvl="2" defTabSz="844083">
              <a:spcBef>
                <a:spcPts val="369"/>
              </a:spcBef>
              <a:buClr>
                <a:srgbClr val="7F7F7F"/>
              </a:buClr>
            </a:pPr>
            <a:r>
              <a:rPr lang="sl-SI" sz="1600" dirty="0">
                <a:solidFill>
                  <a:srgbClr val="002060"/>
                </a:solidFill>
              </a:rPr>
              <a:t>povprečni dnevni izdatki turistov v Sloveniji: približno 156 evrov </a:t>
            </a:r>
          </a:p>
          <a:p>
            <a:pPr lvl="2" defTabSz="844083">
              <a:spcBef>
                <a:spcPts val="369"/>
              </a:spcBef>
              <a:buClr>
                <a:srgbClr val="7F7F7F"/>
              </a:buClr>
            </a:pPr>
            <a:r>
              <a:rPr lang="sl-SI" sz="1600" dirty="0">
                <a:solidFill>
                  <a:srgbClr val="002060"/>
                </a:solidFill>
              </a:rPr>
              <a:t>povprečno trajanje obiska 3.63 dni </a:t>
            </a:r>
          </a:p>
          <a:p>
            <a:pPr lvl="2" defTabSz="844083">
              <a:spcBef>
                <a:spcPts val="369"/>
              </a:spcBef>
              <a:buClr>
                <a:srgbClr val="7F7F7F"/>
              </a:buClr>
            </a:pPr>
            <a:r>
              <a:rPr lang="sl-SI" sz="1600" dirty="0">
                <a:solidFill>
                  <a:srgbClr val="002060"/>
                </a:solidFill>
                <a:sym typeface="Wingdings" pitchFamily="2" charset="2"/>
              </a:rPr>
              <a:t> povprečen turist v Sloveniji potroši 567.4 €</a:t>
            </a:r>
            <a:endParaRPr lang="sl-SI" sz="1600" dirty="0">
              <a:solidFill>
                <a:srgbClr val="002060"/>
              </a:solidFill>
            </a:endParaRPr>
          </a:p>
          <a:p>
            <a:pPr lvl="3" defTabSz="844083">
              <a:spcBef>
                <a:spcPts val="369"/>
              </a:spcBef>
              <a:buClr>
                <a:srgbClr val="7F7F7F"/>
              </a:buClr>
            </a:pPr>
            <a:endParaRPr lang="sl-SI" sz="1600" dirty="0">
              <a:solidFill>
                <a:srgbClr val="002060"/>
              </a:solidFill>
            </a:endParaRPr>
          </a:p>
          <a:p>
            <a:pPr marL="179388" lvl="3" indent="0" defTabSz="844083">
              <a:spcBef>
                <a:spcPts val="369"/>
              </a:spcBef>
              <a:buClr>
                <a:srgbClr val="7F7F7F"/>
              </a:buClr>
              <a:buNone/>
            </a:pPr>
            <a:endParaRPr lang="sl-SI" sz="1600" dirty="0">
              <a:solidFill>
                <a:srgbClr val="002060"/>
              </a:solidFill>
            </a:endParaRPr>
          </a:p>
          <a:p>
            <a:pPr lvl="2" defTabSz="844083">
              <a:spcBef>
                <a:spcPts val="369"/>
              </a:spcBef>
              <a:buClr>
                <a:srgbClr val="7F7F7F"/>
              </a:buClr>
            </a:pPr>
            <a:r>
              <a:rPr lang="sl-SI" sz="1600" dirty="0">
                <a:solidFill>
                  <a:srgbClr val="002060"/>
                </a:solidFill>
              </a:rPr>
              <a:t>Skupni učinek AA na turizem: </a:t>
            </a:r>
          </a:p>
          <a:p>
            <a:pPr lvl="3" defTabSz="844083">
              <a:spcBef>
                <a:spcPts val="369"/>
              </a:spcBef>
              <a:buClr>
                <a:srgbClr val="7F7F7F"/>
              </a:buClr>
            </a:pPr>
            <a:r>
              <a:rPr lang="sl-SI" sz="1600" dirty="0">
                <a:solidFill>
                  <a:srgbClr val="002060"/>
                </a:solidFill>
              </a:rPr>
              <a:t>305,139 x </a:t>
            </a:r>
            <a:r>
              <a:rPr lang="sl-SI" sz="1600" dirty="0">
                <a:solidFill>
                  <a:srgbClr val="002060"/>
                </a:solidFill>
                <a:sym typeface="Wingdings" pitchFamily="2" charset="2"/>
              </a:rPr>
              <a:t>567.4 €  =  </a:t>
            </a:r>
            <a:r>
              <a:rPr lang="sl-SI" sz="1600" b="1" dirty="0">
                <a:solidFill>
                  <a:srgbClr val="002060"/>
                </a:solidFill>
              </a:rPr>
              <a:t>172.8 mio €</a:t>
            </a:r>
          </a:p>
          <a:p>
            <a:pPr lvl="3" defTabSz="844083">
              <a:spcBef>
                <a:spcPts val="369"/>
              </a:spcBef>
              <a:buClr>
                <a:srgbClr val="7F7F7F"/>
              </a:buClr>
            </a:pPr>
            <a:endParaRPr lang="sl-SI" sz="1600" dirty="0">
              <a:solidFill>
                <a:srgbClr val="002060"/>
              </a:solidFill>
            </a:endParaRPr>
          </a:p>
        </p:txBody>
      </p:sp>
    </p:spTree>
    <p:extLst>
      <p:ext uri="{BB962C8B-B14F-4D97-AF65-F5344CB8AC3E}">
        <p14:creationId xmlns:p14="http://schemas.microsoft.com/office/powerpoint/2010/main" val="408111192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621" y="1204038"/>
            <a:ext cx="6151220"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Skupni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učinki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na</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letni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ravni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mio</a:t>
            </a:r>
            <a:r>
              <a:rPr lang="en-GB" sz="1662" dirty="0">
                <a:solidFill>
                  <a:srgbClr val="990000"/>
                </a:solidFill>
                <a:latin typeface="Arial" panose="020B0604020202020204" pitchFamily="34" charset="0"/>
                <a:ea typeface="ＭＳ Ｐゴシック" charset="0"/>
              </a:rPr>
              <a:t> €) </a:t>
            </a:r>
            <a:endParaRPr lang="en-US" sz="1108" dirty="0">
              <a:solidFill>
                <a:srgbClr val="4F2D7F"/>
              </a:solidFill>
              <a:latin typeface="Arial" panose="020B0604020202020204" pitchFamily="34" charset="0"/>
              <a:ea typeface="ＭＳ Ｐゴシック" charset="0"/>
            </a:endParaRPr>
          </a:p>
        </p:txBody>
      </p:sp>
      <p:sp>
        <p:nvSpPr>
          <p:cNvPr id="6" name="Title 3"/>
          <p:cNvSpPr>
            <a:spLocks noGrp="1"/>
          </p:cNvSpPr>
          <p:nvPr>
            <p:ph type="title"/>
          </p:nvPr>
        </p:nvSpPr>
        <p:spPr>
          <a:xfrm>
            <a:off x="271463" y="621665"/>
            <a:ext cx="9361487" cy="525563"/>
          </a:xfrm>
        </p:spPr>
        <p:txBody>
          <a:bodyPr>
            <a:noAutofit/>
          </a:bodyPr>
          <a:lstStyle/>
          <a:p>
            <a:r>
              <a:rPr lang="en-GB" dirty="0" err="1"/>
              <a:t>Skupne</a:t>
            </a:r>
            <a:r>
              <a:rPr lang="en-GB" dirty="0"/>
              <a:t> </a:t>
            </a:r>
            <a:r>
              <a:rPr lang="en-GB" dirty="0" err="1"/>
              <a:t>makroekonomske</a:t>
            </a:r>
            <a:r>
              <a:rPr lang="en-GB" dirty="0"/>
              <a:t> </a:t>
            </a:r>
            <a:r>
              <a:rPr lang="en-GB" dirty="0" err="1"/>
              <a:t>izgube</a:t>
            </a:r>
            <a:r>
              <a:rPr lang="en-GB" dirty="0"/>
              <a:t> </a:t>
            </a:r>
            <a:r>
              <a:rPr lang="en-GB" dirty="0" err="1"/>
              <a:t>zaradi</a:t>
            </a:r>
            <a:r>
              <a:rPr lang="en-GB" dirty="0"/>
              <a:t> </a:t>
            </a:r>
            <a:r>
              <a:rPr lang="en-GB" dirty="0" err="1"/>
              <a:t>stečaja</a:t>
            </a:r>
            <a:r>
              <a:rPr lang="en-GB" dirty="0"/>
              <a:t> </a:t>
            </a:r>
            <a:r>
              <a:rPr lang="en-GB" dirty="0" err="1"/>
              <a:t>Adrie</a:t>
            </a:r>
            <a:r>
              <a:rPr lang="en-GB" dirty="0"/>
              <a:t> Airways</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4419600" y="1676400"/>
            <a:ext cx="5213350" cy="19812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lvl="2" defTabSz="844083">
              <a:spcBef>
                <a:spcPts val="369"/>
              </a:spcBef>
              <a:buClr>
                <a:srgbClr val="7F7F7F"/>
              </a:buClr>
            </a:pPr>
            <a:r>
              <a:rPr lang="sl-SI" sz="1400" dirty="0">
                <a:solidFill>
                  <a:srgbClr val="002060"/>
                </a:solidFill>
              </a:rPr>
              <a:t>Skupne letne izgube zaradi stečaja AA (vključno s turizmom): </a:t>
            </a:r>
          </a:p>
          <a:p>
            <a:pPr lvl="3" defTabSz="844083">
              <a:spcBef>
                <a:spcPts val="369"/>
              </a:spcBef>
              <a:buClr>
                <a:srgbClr val="7F7F7F"/>
              </a:buClr>
            </a:pPr>
            <a:r>
              <a:rPr lang="sl-SI" sz="1400" b="1" dirty="0">
                <a:solidFill>
                  <a:srgbClr val="002060"/>
                </a:solidFill>
              </a:rPr>
              <a:t>435.3</a:t>
            </a:r>
            <a:r>
              <a:rPr lang="sl-SI" sz="1400" dirty="0">
                <a:solidFill>
                  <a:srgbClr val="002060"/>
                </a:solidFill>
              </a:rPr>
              <a:t> mio €</a:t>
            </a:r>
          </a:p>
          <a:p>
            <a:pPr lvl="2" defTabSz="844083">
              <a:spcBef>
                <a:spcPts val="369"/>
              </a:spcBef>
              <a:buClr>
                <a:srgbClr val="7F7F7F"/>
              </a:buClr>
            </a:pPr>
            <a:endParaRPr lang="sl-SI" sz="1400" dirty="0">
              <a:solidFill>
                <a:srgbClr val="002060"/>
              </a:solidFill>
            </a:endParaRPr>
          </a:p>
          <a:p>
            <a:pPr lvl="2" defTabSz="844083">
              <a:spcBef>
                <a:spcPts val="369"/>
              </a:spcBef>
              <a:buClr>
                <a:srgbClr val="7F7F7F"/>
              </a:buClr>
            </a:pPr>
            <a:r>
              <a:rPr lang="sl-SI" sz="1400" dirty="0">
                <a:solidFill>
                  <a:srgbClr val="002060"/>
                </a:solidFill>
              </a:rPr>
              <a:t>Kumulativne skupne izgube v 2019-2023 (popravek za Covid): </a:t>
            </a:r>
          </a:p>
          <a:p>
            <a:pPr lvl="3" defTabSz="844083">
              <a:spcBef>
                <a:spcPts val="369"/>
              </a:spcBef>
              <a:buClr>
                <a:srgbClr val="7F7F7F"/>
              </a:buClr>
            </a:pPr>
            <a:r>
              <a:rPr lang="sl-SI" sz="1400" dirty="0">
                <a:solidFill>
                  <a:srgbClr val="002060"/>
                </a:solidFill>
              </a:rPr>
              <a:t>1.8 milijarde €</a:t>
            </a:r>
          </a:p>
          <a:p>
            <a:pPr marL="179388" lvl="3" indent="0" defTabSz="844083">
              <a:spcBef>
                <a:spcPts val="369"/>
              </a:spcBef>
              <a:buClr>
                <a:srgbClr val="7F7F7F"/>
              </a:buClr>
              <a:buNone/>
            </a:pPr>
            <a:endParaRPr lang="sl-SI" sz="1400" dirty="0">
              <a:solidFill>
                <a:srgbClr val="002060"/>
              </a:solidFill>
            </a:endParaRPr>
          </a:p>
        </p:txBody>
      </p:sp>
      <p:graphicFrame>
        <p:nvGraphicFramePr>
          <p:cNvPr id="4" name="Chart 3">
            <a:extLst>
              <a:ext uri="{FF2B5EF4-FFF2-40B4-BE49-F238E27FC236}">
                <a16:creationId xmlns:a16="http://schemas.microsoft.com/office/drawing/2014/main" id="{E8E4EC63-1260-C79D-4444-092383BA79F7}"/>
              </a:ext>
            </a:extLst>
          </p:cNvPr>
          <p:cNvGraphicFramePr>
            <a:graphicFrameLocks/>
          </p:cNvGraphicFramePr>
          <p:nvPr>
            <p:extLst>
              <p:ext uri="{D42A27DB-BD31-4B8C-83A1-F6EECF244321}">
                <p14:modId xmlns:p14="http://schemas.microsoft.com/office/powerpoint/2010/main" val="1890739461"/>
              </p:ext>
            </p:extLst>
          </p:nvPr>
        </p:nvGraphicFramePr>
        <p:xfrm>
          <a:off x="345338" y="1676400"/>
          <a:ext cx="3464662" cy="4559935"/>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062A581C-63EE-6E41-A15B-8E21B5B569EC}"/>
              </a:ext>
            </a:extLst>
          </p:cNvPr>
          <p:cNvPicPr>
            <a:picLocks noChangeAspect="1"/>
          </p:cNvPicPr>
          <p:nvPr/>
        </p:nvPicPr>
        <p:blipFill>
          <a:blip r:embed="rId3"/>
          <a:stretch>
            <a:fillRect/>
          </a:stretch>
        </p:blipFill>
        <p:spPr>
          <a:xfrm>
            <a:off x="3948509" y="4214204"/>
            <a:ext cx="5684441" cy="1530426"/>
          </a:xfrm>
          <a:prstGeom prst="rect">
            <a:avLst/>
          </a:prstGeom>
        </p:spPr>
      </p:pic>
    </p:spTree>
    <p:extLst>
      <p:ext uri="{BB962C8B-B14F-4D97-AF65-F5344CB8AC3E}">
        <p14:creationId xmlns:p14="http://schemas.microsoft.com/office/powerpoint/2010/main" val="154605231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168200"/>
            <a:ext cx="7086600"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Ovrednotena</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izguba</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časa</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zaradi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daljšega</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časa</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potovanj</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mio</a:t>
            </a:r>
            <a:r>
              <a:rPr lang="en-GB" sz="1662" dirty="0">
                <a:solidFill>
                  <a:srgbClr val="990000"/>
                </a:solidFill>
                <a:latin typeface="Arial" panose="020B0604020202020204" pitchFamily="34" charset="0"/>
                <a:ea typeface="ＭＳ Ｐゴシック" charset="0"/>
              </a:rPr>
              <a:t> EUR)</a:t>
            </a:r>
            <a:endParaRPr lang="en-US" sz="1108" dirty="0">
              <a:solidFill>
                <a:srgbClr val="4F2D7F"/>
              </a:solidFill>
              <a:latin typeface="Arial" panose="020B0604020202020204" pitchFamily="34" charset="0"/>
              <a:ea typeface="ＭＳ Ｐゴシック" charset="0"/>
            </a:endParaRPr>
          </a:p>
        </p:txBody>
      </p:sp>
      <p:sp>
        <p:nvSpPr>
          <p:cNvPr id="6" name="Title 3"/>
          <p:cNvSpPr>
            <a:spLocks noGrp="1"/>
          </p:cNvSpPr>
          <p:nvPr>
            <p:ph type="title"/>
          </p:nvPr>
        </p:nvSpPr>
        <p:spPr>
          <a:xfrm>
            <a:off x="271463" y="621665"/>
            <a:ext cx="9361487" cy="525563"/>
          </a:xfrm>
        </p:spPr>
        <p:txBody>
          <a:bodyPr>
            <a:noAutofit/>
          </a:bodyPr>
          <a:lstStyle/>
          <a:p>
            <a:r>
              <a:rPr lang="en-GB" dirty="0" err="1"/>
              <a:t>Oportunitetni</a:t>
            </a:r>
            <a:r>
              <a:rPr lang="en-GB" dirty="0"/>
              <a:t> </a:t>
            </a:r>
            <a:r>
              <a:rPr lang="en-GB" dirty="0" err="1"/>
              <a:t>stroški</a:t>
            </a:r>
            <a:r>
              <a:rPr lang="en-GB" dirty="0"/>
              <a:t> </a:t>
            </a:r>
            <a:r>
              <a:rPr lang="en-GB" dirty="0" err="1"/>
              <a:t>izgube</a:t>
            </a:r>
            <a:r>
              <a:rPr lang="en-GB" dirty="0"/>
              <a:t> </a:t>
            </a:r>
            <a:r>
              <a:rPr lang="en-GB" dirty="0" err="1"/>
              <a:t>nacionalnega</a:t>
            </a:r>
            <a:r>
              <a:rPr lang="en-GB" dirty="0"/>
              <a:t> </a:t>
            </a:r>
            <a:r>
              <a:rPr lang="en-GB" dirty="0" err="1"/>
              <a:t>letalskega</a:t>
            </a:r>
            <a:r>
              <a:rPr lang="en-GB" dirty="0"/>
              <a:t> </a:t>
            </a:r>
            <a:r>
              <a:rPr lang="en-GB" dirty="0" err="1"/>
              <a:t>prevoznika</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81000" y="3200400"/>
            <a:ext cx="9141204" cy="32766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0" lvl="2" indent="0" defTabSz="844083">
              <a:spcBef>
                <a:spcPts val="369"/>
              </a:spcBef>
              <a:buClr>
                <a:srgbClr val="7F7F7F"/>
              </a:buClr>
              <a:buNone/>
            </a:pPr>
            <a:r>
              <a:rPr lang="sl-SI" sz="1400" b="1" dirty="0">
                <a:solidFill>
                  <a:srgbClr val="002060"/>
                </a:solidFill>
              </a:rPr>
              <a:t>Metodologija</a:t>
            </a:r>
          </a:p>
          <a:p>
            <a:pPr lvl="2" defTabSz="844083">
              <a:spcBef>
                <a:spcPts val="369"/>
              </a:spcBef>
              <a:buClr>
                <a:srgbClr val="7F7F7F"/>
              </a:buClr>
            </a:pPr>
            <a:r>
              <a:rPr lang="sl-SI" sz="1400" dirty="0">
                <a:solidFill>
                  <a:srgbClr val="002060"/>
                </a:solidFill>
              </a:rPr>
              <a:t>Poslovni potniki:</a:t>
            </a:r>
          </a:p>
          <a:p>
            <a:pPr lvl="3" defTabSz="844083">
              <a:spcBef>
                <a:spcPts val="369"/>
              </a:spcBef>
              <a:buClr>
                <a:srgbClr val="7F7F7F"/>
              </a:buClr>
            </a:pPr>
            <a:r>
              <a:rPr lang="sl-SI" sz="1400" dirty="0">
                <a:solidFill>
                  <a:srgbClr val="002060"/>
                </a:solidFill>
              </a:rPr>
              <a:t>podaljšan čas potovanja za 2 dni</a:t>
            </a:r>
          </a:p>
          <a:p>
            <a:pPr lvl="3" defTabSz="844083">
              <a:spcBef>
                <a:spcPts val="369"/>
              </a:spcBef>
              <a:buClr>
                <a:srgbClr val="7F7F7F"/>
              </a:buClr>
            </a:pPr>
            <a:r>
              <a:rPr lang="sl-SI" sz="1400" dirty="0">
                <a:solidFill>
                  <a:srgbClr val="002060"/>
                </a:solidFill>
              </a:rPr>
              <a:t>dejansko število poslovnih potnikov iz Brnika (SURS)</a:t>
            </a:r>
          </a:p>
          <a:p>
            <a:pPr lvl="3" defTabSz="844083">
              <a:spcBef>
                <a:spcPts val="369"/>
              </a:spcBef>
              <a:buClr>
                <a:srgbClr val="7F7F7F"/>
              </a:buClr>
            </a:pPr>
            <a:r>
              <a:rPr lang="sl-SI" sz="1400" dirty="0">
                <a:solidFill>
                  <a:srgbClr val="002060"/>
                </a:solidFill>
              </a:rPr>
              <a:t>upoštevano 16 izgubljenih delovnih ur, 2 dodatni dnevnici (55 €) in 2 nočitvi (100 €)</a:t>
            </a:r>
          </a:p>
          <a:p>
            <a:pPr lvl="3" defTabSz="844083">
              <a:spcBef>
                <a:spcPts val="369"/>
              </a:spcBef>
              <a:buClr>
                <a:srgbClr val="7F7F7F"/>
              </a:buClr>
            </a:pPr>
            <a:r>
              <a:rPr lang="sl-SI" sz="1400" dirty="0">
                <a:solidFill>
                  <a:srgbClr val="002060"/>
                </a:solidFill>
              </a:rPr>
              <a:t>vrednost izgubljene ure: bruto plača / število ur za 3-kratnik povprečne plače</a:t>
            </a:r>
          </a:p>
          <a:p>
            <a:pPr lvl="2" defTabSz="844083">
              <a:spcBef>
                <a:spcPts val="369"/>
              </a:spcBef>
              <a:buClr>
                <a:srgbClr val="7F7F7F"/>
              </a:buClr>
            </a:pPr>
            <a:endParaRPr lang="sl-SI" sz="1400" dirty="0">
              <a:solidFill>
                <a:srgbClr val="002060"/>
              </a:solidFill>
            </a:endParaRPr>
          </a:p>
          <a:p>
            <a:pPr lvl="2" defTabSz="844083">
              <a:spcBef>
                <a:spcPts val="369"/>
              </a:spcBef>
              <a:buClr>
                <a:srgbClr val="7F7F7F"/>
              </a:buClr>
            </a:pPr>
            <a:r>
              <a:rPr lang="sl-SI" sz="1400" dirty="0">
                <a:solidFill>
                  <a:srgbClr val="002060"/>
                </a:solidFill>
              </a:rPr>
              <a:t>Turistični potniki:</a:t>
            </a:r>
          </a:p>
          <a:p>
            <a:pPr lvl="3" defTabSz="844083">
              <a:spcBef>
                <a:spcPts val="369"/>
              </a:spcBef>
              <a:buClr>
                <a:srgbClr val="7F7F7F"/>
              </a:buClr>
            </a:pPr>
            <a:r>
              <a:rPr lang="sl-SI" sz="1400" dirty="0">
                <a:solidFill>
                  <a:srgbClr val="002060"/>
                </a:solidFill>
              </a:rPr>
              <a:t>upoštevano dejansko dodatno število potnikov (z „legacy“ let.družbami) iz sosednjih letališč glede na 2018 (podatki Melkom)</a:t>
            </a:r>
          </a:p>
          <a:p>
            <a:pPr lvl="3" defTabSz="844083">
              <a:spcBef>
                <a:spcPts val="369"/>
              </a:spcBef>
              <a:buClr>
                <a:srgbClr val="7F7F7F"/>
              </a:buClr>
            </a:pPr>
            <a:r>
              <a:rPr lang="sl-SI" sz="1400" dirty="0">
                <a:solidFill>
                  <a:srgbClr val="002060"/>
                </a:solidFill>
              </a:rPr>
              <a:t>upoštevana kilometrina do letališča in 4 (2+2) izgubljene ure zaradi daljše poti</a:t>
            </a:r>
          </a:p>
          <a:p>
            <a:pPr lvl="3" defTabSz="844083">
              <a:spcBef>
                <a:spcPts val="369"/>
              </a:spcBef>
              <a:buClr>
                <a:srgbClr val="7F7F7F"/>
              </a:buClr>
            </a:pPr>
            <a:r>
              <a:rPr lang="sl-SI" sz="1400" dirty="0">
                <a:solidFill>
                  <a:srgbClr val="002060"/>
                </a:solidFill>
              </a:rPr>
              <a:t>vrednost izgubljene ure: bruto plača / število ur za povprečno plačo</a:t>
            </a:r>
          </a:p>
          <a:p>
            <a:pPr lvl="2" defTabSz="844083">
              <a:spcBef>
                <a:spcPts val="369"/>
              </a:spcBef>
              <a:buClr>
                <a:srgbClr val="7F7F7F"/>
              </a:buClr>
            </a:pPr>
            <a:endParaRPr lang="sl-SI" sz="1400" dirty="0">
              <a:solidFill>
                <a:srgbClr val="002060"/>
              </a:solidFill>
            </a:endParaRPr>
          </a:p>
        </p:txBody>
      </p:sp>
      <p:graphicFrame>
        <p:nvGraphicFramePr>
          <p:cNvPr id="9" name="Table 8">
            <a:extLst>
              <a:ext uri="{FF2B5EF4-FFF2-40B4-BE49-F238E27FC236}">
                <a16:creationId xmlns:a16="http://schemas.microsoft.com/office/drawing/2014/main" id="{C39BA9A6-191F-5735-A016-AD08F2D98881}"/>
              </a:ext>
            </a:extLst>
          </p:cNvPr>
          <p:cNvGraphicFramePr>
            <a:graphicFrameLocks noGrp="1"/>
          </p:cNvGraphicFramePr>
          <p:nvPr>
            <p:extLst>
              <p:ext uri="{D42A27DB-BD31-4B8C-83A1-F6EECF244321}">
                <p14:modId xmlns:p14="http://schemas.microsoft.com/office/powerpoint/2010/main" val="3609259453"/>
              </p:ext>
            </p:extLst>
          </p:nvPr>
        </p:nvGraphicFramePr>
        <p:xfrm>
          <a:off x="381000" y="1627060"/>
          <a:ext cx="4267200" cy="1039940"/>
        </p:xfrm>
        <a:graphic>
          <a:graphicData uri="http://schemas.openxmlformats.org/drawingml/2006/table">
            <a:tbl>
              <a:tblPr firstRow="1" firstCol="1" bandRow="1"/>
              <a:tblGrid>
                <a:gridCol w="1540139">
                  <a:extLst>
                    <a:ext uri="{9D8B030D-6E8A-4147-A177-3AD203B41FA5}">
                      <a16:colId xmlns:a16="http://schemas.microsoft.com/office/drawing/2014/main" val="3320679168"/>
                    </a:ext>
                  </a:extLst>
                </a:gridCol>
                <a:gridCol w="840509">
                  <a:extLst>
                    <a:ext uri="{9D8B030D-6E8A-4147-A177-3AD203B41FA5}">
                      <a16:colId xmlns:a16="http://schemas.microsoft.com/office/drawing/2014/main" val="3543396076"/>
                    </a:ext>
                  </a:extLst>
                </a:gridCol>
                <a:gridCol w="943276">
                  <a:extLst>
                    <a:ext uri="{9D8B030D-6E8A-4147-A177-3AD203B41FA5}">
                      <a16:colId xmlns:a16="http://schemas.microsoft.com/office/drawing/2014/main" val="3780208889"/>
                    </a:ext>
                  </a:extLst>
                </a:gridCol>
                <a:gridCol w="943276">
                  <a:extLst>
                    <a:ext uri="{9D8B030D-6E8A-4147-A177-3AD203B41FA5}">
                      <a16:colId xmlns:a16="http://schemas.microsoft.com/office/drawing/2014/main" val="634602462"/>
                    </a:ext>
                  </a:extLst>
                </a:gridCol>
              </a:tblGrid>
              <a:tr h="259985">
                <a:tc>
                  <a:txBody>
                    <a:bodyPr/>
                    <a:lstStyle/>
                    <a:p>
                      <a:endParaRPr lang="aa-ET" sz="12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r>
                        <a:rPr lang="aa-ET" sz="11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2020</a:t>
                      </a:r>
                      <a:endParaRPr lang="aa-E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r>
                        <a:rPr lang="aa-ET" sz="11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2021</a:t>
                      </a:r>
                      <a:endParaRPr lang="aa-E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r>
                        <a:rPr lang="aa-ET" sz="11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2022</a:t>
                      </a:r>
                      <a:endParaRPr lang="aa-E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587443118"/>
                  </a:ext>
                </a:extLst>
              </a:tr>
              <a:tr h="259985">
                <a:tc>
                  <a:txBody>
                    <a:bodyPr/>
                    <a:lstStyle/>
                    <a:p>
                      <a:r>
                        <a:rPr lang="aa-ET"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Poslovni potniki</a:t>
                      </a:r>
                      <a:endParaRPr lang="aa-E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r>
                        <a:rPr lang="aa-ET"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11.2</a:t>
                      </a:r>
                      <a:endParaRPr lang="aa-E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r>
                        <a:rPr lang="aa-E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34.1</a:t>
                      </a:r>
                      <a:endParaRPr lang="aa-E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r>
                        <a:rPr lang="aa-E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59.5</a:t>
                      </a:r>
                      <a:endParaRPr lang="aa-E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2902471089"/>
                  </a:ext>
                </a:extLst>
              </a:tr>
              <a:tr h="259985">
                <a:tc>
                  <a:txBody>
                    <a:bodyPr/>
                    <a:lstStyle/>
                    <a:p>
                      <a:r>
                        <a:rPr lang="aa-ET" sz="11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Turistični potniki</a:t>
                      </a:r>
                      <a:endParaRPr lang="aa-E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endParaRPr lang="aa-ET" sz="12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ctr"/>
                      <a:r>
                        <a:rPr lang="aa-ET"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a:t>
                      </a:r>
                      <a:endParaRPr lang="aa-E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gn="ctr"/>
                      <a:r>
                        <a:rPr lang="aa-ET"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33.0</a:t>
                      </a:r>
                      <a:endParaRPr lang="aa-E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2495663046"/>
                  </a:ext>
                </a:extLst>
              </a:tr>
              <a:tr h="259985">
                <a:tc>
                  <a:txBody>
                    <a:bodyPr/>
                    <a:lstStyle/>
                    <a:p>
                      <a:r>
                        <a:rPr lang="aa-ET" sz="11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Skupaj</a:t>
                      </a:r>
                      <a:endParaRPr lang="aa-E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r>
                        <a:rPr lang="aa-ET"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11.2</a:t>
                      </a:r>
                      <a:endParaRPr lang="aa-E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r>
                        <a:rPr lang="aa-ET"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36.6</a:t>
                      </a:r>
                      <a:endParaRPr lang="aa-E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gn="ctr"/>
                      <a:r>
                        <a:rPr lang="aa-ET"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92.5</a:t>
                      </a:r>
                      <a:endParaRPr lang="aa-E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3577630252"/>
                  </a:ext>
                </a:extLst>
              </a:tr>
            </a:tbl>
          </a:graphicData>
        </a:graphic>
      </p:graphicFrame>
      <p:sp>
        <p:nvSpPr>
          <p:cNvPr id="10" name="Text Placeholder 4">
            <a:extLst>
              <a:ext uri="{FF2B5EF4-FFF2-40B4-BE49-F238E27FC236}">
                <a16:creationId xmlns:a16="http://schemas.microsoft.com/office/drawing/2014/main" id="{4214D050-5584-35C3-AFB2-DBF3C390B184}"/>
              </a:ext>
            </a:extLst>
          </p:cNvPr>
          <p:cNvSpPr txBox="1">
            <a:spLocks/>
          </p:cNvSpPr>
          <p:nvPr/>
        </p:nvSpPr>
        <p:spPr>
          <a:xfrm>
            <a:off x="5029200" y="1627060"/>
            <a:ext cx="4493004" cy="1002665"/>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lvl="2" defTabSz="844083">
              <a:spcBef>
                <a:spcPts val="369"/>
              </a:spcBef>
              <a:buClr>
                <a:srgbClr val="7F7F7F"/>
              </a:buClr>
            </a:pPr>
            <a:r>
              <a:rPr lang="sl-SI" sz="1400" dirty="0">
                <a:solidFill>
                  <a:srgbClr val="002060"/>
                </a:solidFill>
              </a:rPr>
              <a:t>Skupaj oportunitetni stroški v 2020-2022: </a:t>
            </a:r>
            <a:r>
              <a:rPr lang="sl-SI" sz="1400" b="1" dirty="0">
                <a:solidFill>
                  <a:srgbClr val="002060"/>
                </a:solidFill>
              </a:rPr>
              <a:t>140 mio €</a:t>
            </a:r>
          </a:p>
          <a:p>
            <a:pPr lvl="2" defTabSz="844083">
              <a:spcBef>
                <a:spcPts val="369"/>
              </a:spcBef>
              <a:buClr>
                <a:srgbClr val="7F7F7F"/>
              </a:buClr>
            </a:pPr>
            <a:r>
              <a:rPr lang="sl-SI" sz="1400" dirty="0">
                <a:solidFill>
                  <a:srgbClr val="002060"/>
                </a:solidFill>
              </a:rPr>
              <a:t>od tega:</a:t>
            </a:r>
          </a:p>
          <a:p>
            <a:pPr lvl="3" defTabSz="844083">
              <a:spcBef>
                <a:spcPts val="369"/>
              </a:spcBef>
              <a:buClr>
                <a:srgbClr val="7F7F7F"/>
              </a:buClr>
            </a:pPr>
            <a:r>
              <a:rPr lang="sl-SI" sz="1400" dirty="0">
                <a:solidFill>
                  <a:srgbClr val="002060"/>
                </a:solidFill>
              </a:rPr>
              <a:t>Poslovni 104.9 in turistični 35.5 mio €</a:t>
            </a:r>
          </a:p>
        </p:txBody>
      </p:sp>
    </p:spTree>
    <p:extLst>
      <p:ext uri="{BB962C8B-B14F-4D97-AF65-F5344CB8AC3E}">
        <p14:creationId xmlns:p14="http://schemas.microsoft.com/office/powerpoint/2010/main" val="196900275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371061" y="2667000"/>
            <a:ext cx="9361487" cy="1174736"/>
          </a:xfrm>
        </p:spPr>
        <p:txBody>
          <a:bodyPr>
            <a:noAutofit/>
          </a:bodyPr>
          <a:lstStyle/>
          <a:p>
            <a:pPr algn="ctr"/>
            <a:r>
              <a:rPr lang="en-GB" sz="2800" dirty="0"/>
              <a:t>2. </a:t>
            </a:r>
            <a:r>
              <a:rPr lang="en-GB" sz="2800" dirty="0" err="1"/>
              <a:t>Primerjalna</a:t>
            </a:r>
            <a:r>
              <a:rPr lang="en-GB" sz="2800" dirty="0"/>
              <a:t> </a:t>
            </a:r>
            <a:r>
              <a:rPr lang="en-GB" sz="2800" dirty="0" err="1"/>
              <a:t>analiza</a:t>
            </a:r>
            <a:r>
              <a:rPr lang="en-GB" sz="2800" dirty="0"/>
              <a:t> </a:t>
            </a:r>
            <a:r>
              <a:rPr lang="en-GB" sz="2800" dirty="0" err="1"/>
              <a:t>učinkovitosti</a:t>
            </a:r>
            <a:r>
              <a:rPr lang="en-GB" sz="2800" dirty="0"/>
              <a:t> </a:t>
            </a:r>
            <a:r>
              <a:rPr lang="en-GB" sz="2800" dirty="0" err="1"/>
              <a:t>subvencioniranja</a:t>
            </a:r>
            <a:r>
              <a:rPr lang="en-GB" sz="2800" dirty="0"/>
              <a:t> </a:t>
            </a:r>
            <a:r>
              <a:rPr lang="en-GB" sz="2800" dirty="0" err="1"/>
              <a:t>nizkocenovnih</a:t>
            </a:r>
            <a:r>
              <a:rPr lang="en-GB" sz="2800" dirty="0"/>
              <a:t> </a:t>
            </a:r>
            <a:r>
              <a:rPr lang="en-GB" sz="2800" dirty="0" err="1"/>
              <a:t>prevoznikov</a:t>
            </a:r>
            <a:r>
              <a:rPr lang="en-GB" sz="2800" dirty="0"/>
              <a:t>, </a:t>
            </a:r>
            <a:r>
              <a:rPr lang="en-GB" sz="2800" dirty="0" err="1"/>
              <a:t>tradicionalnih</a:t>
            </a:r>
            <a:r>
              <a:rPr lang="en-GB" sz="2800" dirty="0"/>
              <a:t> </a:t>
            </a:r>
            <a:r>
              <a:rPr lang="en-GB" sz="2800" dirty="0" err="1"/>
              <a:t>prevoznikov</a:t>
            </a:r>
            <a:r>
              <a:rPr lang="en-GB" sz="2800" dirty="0"/>
              <a:t> in </a:t>
            </a:r>
            <a:r>
              <a:rPr lang="en-GB" sz="2800" dirty="0" err="1"/>
              <a:t>lastnega</a:t>
            </a:r>
            <a:r>
              <a:rPr lang="en-GB" sz="2800" dirty="0"/>
              <a:t> </a:t>
            </a:r>
            <a:r>
              <a:rPr lang="en-GB" sz="2800" dirty="0" err="1"/>
              <a:t>prevoznika</a:t>
            </a:r>
            <a:endParaRPr lang="en-US" sz="2800" dirty="0"/>
          </a:p>
        </p:txBody>
      </p:sp>
      <p:sp>
        <p:nvSpPr>
          <p:cNvPr id="29" name="Title textbox"/>
          <p:cNvSpPr txBox="1"/>
          <p:nvPr/>
        </p:nvSpPr>
        <p:spPr>
          <a:xfrm>
            <a:off x="-2" y="-315416"/>
            <a:ext cx="1045158" cy="61555"/>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r>
              <a:rPr lang="en-US" dirty="0">
                <a:latin typeface="Arial" panose="020B0604020202020204" pitchFamily="34" charset="0"/>
              </a:rPr>
              <a:t>Historical and [2015] forecast outturn EBITDA</a:t>
            </a:r>
            <a:endParaRPr lang="en-GB" dirty="0">
              <a:latin typeface="Arial" panose="020B0604020202020204" pitchFamily="34" charset="0"/>
            </a:endParaRPr>
          </a:p>
        </p:txBody>
      </p:sp>
      <p:sp>
        <p:nvSpPr>
          <p:cNvPr id="2" name="Rectangle 2">
            <a:extLst>
              <a:ext uri="{FF2B5EF4-FFF2-40B4-BE49-F238E27FC236}">
                <a16:creationId xmlns:a16="http://schemas.microsoft.com/office/drawing/2014/main" id="{A969CA2B-4123-CE46-BC75-CB5747D03EDA}"/>
              </a:ext>
            </a:extLst>
          </p:cNvPr>
          <p:cNvSpPr>
            <a:spLocks noChangeArrowheads="1"/>
          </p:cNvSpPr>
          <p:nvPr/>
        </p:nvSpPr>
        <p:spPr bwMode="auto">
          <a:xfrm>
            <a:off x="371061" y="1566144"/>
            <a:ext cx="102965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a-ET"/>
          </a:p>
        </p:txBody>
      </p:sp>
    </p:spTree>
    <p:extLst>
      <p:ext uri="{BB962C8B-B14F-4D97-AF65-F5344CB8AC3E}">
        <p14:creationId xmlns:p14="http://schemas.microsoft.com/office/powerpoint/2010/main" val="278942174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71463" y="624047"/>
            <a:ext cx="9361487" cy="312123"/>
          </a:xfrm>
        </p:spPr>
        <p:txBody>
          <a:bodyPr>
            <a:noAutofit/>
          </a:bodyPr>
          <a:lstStyle/>
          <a:p>
            <a:r>
              <a:rPr lang="en-GB" dirty="0" err="1"/>
              <a:t>Primerjava</a:t>
            </a:r>
            <a:r>
              <a:rPr lang="en-GB" dirty="0"/>
              <a:t> PSO </a:t>
            </a:r>
            <a:r>
              <a:rPr lang="en-GB" dirty="0" err="1"/>
              <a:t>subvencij</a:t>
            </a:r>
            <a:r>
              <a:rPr lang="en-GB" dirty="0"/>
              <a:t> med EU </a:t>
            </a:r>
            <a:r>
              <a:rPr lang="en-GB" dirty="0" err="1"/>
              <a:t>državami</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pic>
        <p:nvPicPr>
          <p:cNvPr id="3" name="Picture 2">
            <a:extLst>
              <a:ext uri="{FF2B5EF4-FFF2-40B4-BE49-F238E27FC236}">
                <a16:creationId xmlns:a16="http://schemas.microsoft.com/office/drawing/2014/main" id="{4012C374-EBCB-ADB9-675B-4DC54CCD1D5D}"/>
              </a:ext>
            </a:extLst>
          </p:cNvPr>
          <p:cNvPicPr>
            <a:picLocks noChangeAspect="1"/>
          </p:cNvPicPr>
          <p:nvPr/>
        </p:nvPicPr>
        <p:blipFill>
          <a:blip r:embed="rId2"/>
          <a:stretch>
            <a:fillRect/>
          </a:stretch>
        </p:blipFill>
        <p:spPr>
          <a:xfrm>
            <a:off x="271463" y="1447800"/>
            <a:ext cx="8728364" cy="2667000"/>
          </a:xfrm>
          <a:prstGeom prst="rect">
            <a:avLst/>
          </a:prstGeom>
        </p:spPr>
      </p:pic>
      <p:sp>
        <p:nvSpPr>
          <p:cNvPr id="4" name="Text Placeholder 4">
            <a:extLst>
              <a:ext uri="{FF2B5EF4-FFF2-40B4-BE49-F238E27FC236}">
                <a16:creationId xmlns:a16="http://schemas.microsoft.com/office/drawing/2014/main" id="{A24320C5-968B-5A6A-6B9E-5F46DBA6AB60}"/>
              </a:ext>
            </a:extLst>
          </p:cNvPr>
          <p:cNvSpPr txBox="1">
            <a:spLocks/>
          </p:cNvSpPr>
          <p:nvPr/>
        </p:nvSpPr>
        <p:spPr>
          <a:xfrm>
            <a:off x="308844" y="4495800"/>
            <a:ext cx="8690983" cy="11430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227013" lvl="0" indent="-219075">
              <a:spcBef>
                <a:spcPts val="369"/>
              </a:spcBef>
              <a:buClr>
                <a:schemeClr val="bg1">
                  <a:lumMod val="50000"/>
                </a:schemeClr>
              </a:buClr>
              <a:buSzPts val="2000"/>
              <a:buFont typeface="Arial" panose="020B0604020202020204" pitchFamily="34" charset="0"/>
              <a:buChar char="•"/>
            </a:pPr>
            <a:r>
              <a:rPr lang="sl-SI" sz="1800" dirty="0">
                <a:solidFill>
                  <a:srgbClr val="002060"/>
                </a:solidFill>
              </a:rPr>
              <a:t>EU je imela skupno 176 linij PSO (na dan 18.9.2019)</a:t>
            </a:r>
          </a:p>
          <a:p>
            <a:pPr marL="227013" lvl="0" indent="-219075">
              <a:spcBef>
                <a:spcPts val="369"/>
              </a:spcBef>
              <a:buClr>
                <a:schemeClr val="bg1">
                  <a:lumMod val="50000"/>
                </a:schemeClr>
              </a:buClr>
              <a:buSzPts val="2000"/>
              <a:buFont typeface="Arial" panose="020B0604020202020204" pitchFamily="34" charset="0"/>
              <a:buChar char="•"/>
            </a:pPr>
            <a:r>
              <a:rPr lang="sl-SI" sz="1650" dirty="0">
                <a:solidFill>
                  <a:srgbClr val="002060"/>
                </a:solidFill>
              </a:rPr>
              <a:t>Večina PSO namenjena notranjim regionalnim linijam</a:t>
            </a:r>
          </a:p>
          <a:p>
            <a:pPr marL="227013" indent="-219075">
              <a:spcBef>
                <a:spcPts val="369"/>
              </a:spcBef>
              <a:buClr>
                <a:schemeClr val="bg1">
                  <a:lumMod val="50000"/>
                </a:schemeClr>
              </a:buClr>
              <a:buSzPts val="2000"/>
              <a:buFont typeface="Arial" panose="020B0604020202020204" pitchFamily="34" charset="0"/>
              <a:buChar char="•"/>
            </a:pPr>
            <a:r>
              <a:rPr lang="sl-SI" sz="1650" dirty="0">
                <a:solidFill>
                  <a:srgbClr val="002060"/>
                </a:solidFill>
              </a:rPr>
              <a:t>Ciper in Češka imata PSO za linije znotraj EU </a:t>
            </a:r>
          </a:p>
          <a:p>
            <a:pPr marL="457200" lvl="0" indent="-355600">
              <a:spcBef>
                <a:spcPts val="369"/>
              </a:spcBef>
              <a:buClr>
                <a:schemeClr val="dk1"/>
              </a:buClr>
              <a:buSzPts val="2000"/>
              <a:buChar char="-"/>
            </a:pPr>
            <a:endParaRPr lang="sl-SI" sz="1800" dirty="0">
              <a:solidFill>
                <a:srgbClr val="002060"/>
              </a:solidFill>
            </a:endParaRPr>
          </a:p>
        </p:txBody>
      </p:sp>
    </p:spTree>
    <p:extLst>
      <p:ext uri="{BB962C8B-B14F-4D97-AF65-F5344CB8AC3E}">
        <p14:creationId xmlns:p14="http://schemas.microsoft.com/office/powerpoint/2010/main" val="207314779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71463" y="624047"/>
            <a:ext cx="9361487" cy="312123"/>
          </a:xfrm>
        </p:spPr>
        <p:txBody>
          <a:bodyPr>
            <a:noAutofit/>
          </a:bodyPr>
          <a:lstStyle/>
          <a:p>
            <a:r>
              <a:rPr lang="en-GB" dirty="0" err="1"/>
              <a:t>Primerjava</a:t>
            </a:r>
            <a:r>
              <a:rPr lang="en-GB" dirty="0"/>
              <a:t> </a:t>
            </a:r>
            <a:r>
              <a:rPr lang="en-GB" dirty="0" err="1"/>
              <a:t>subvencij</a:t>
            </a:r>
            <a:r>
              <a:rPr lang="en-GB" dirty="0"/>
              <a:t> med </a:t>
            </a:r>
            <a:r>
              <a:rPr lang="en-GB" dirty="0" err="1"/>
              <a:t>letalskimi</a:t>
            </a:r>
            <a:r>
              <a:rPr lang="en-GB" dirty="0"/>
              <a:t> </a:t>
            </a:r>
            <a:r>
              <a:rPr lang="en-GB" dirty="0" err="1"/>
              <a:t>prevozniki</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pic>
        <p:nvPicPr>
          <p:cNvPr id="4" name="Picture 3">
            <a:extLst>
              <a:ext uri="{FF2B5EF4-FFF2-40B4-BE49-F238E27FC236}">
                <a16:creationId xmlns:a16="http://schemas.microsoft.com/office/drawing/2014/main" id="{C6222639-7701-52AC-2332-B6CB1BF3E494}"/>
              </a:ext>
            </a:extLst>
          </p:cNvPr>
          <p:cNvPicPr>
            <a:picLocks noChangeAspect="1"/>
          </p:cNvPicPr>
          <p:nvPr/>
        </p:nvPicPr>
        <p:blipFill>
          <a:blip r:embed="rId2"/>
          <a:stretch>
            <a:fillRect/>
          </a:stretch>
        </p:blipFill>
        <p:spPr>
          <a:xfrm>
            <a:off x="370936" y="1142999"/>
            <a:ext cx="9077864" cy="5334215"/>
          </a:xfrm>
          <a:prstGeom prst="rect">
            <a:avLst/>
          </a:prstGeom>
        </p:spPr>
      </p:pic>
    </p:spTree>
    <p:extLst>
      <p:ext uri="{BB962C8B-B14F-4D97-AF65-F5344CB8AC3E}">
        <p14:creationId xmlns:p14="http://schemas.microsoft.com/office/powerpoint/2010/main" val="386448427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71463" y="624047"/>
            <a:ext cx="9361487" cy="312123"/>
          </a:xfrm>
        </p:spPr>
        <p:txBody>
          <a:bodyPr>
            <a:noAutofit/>
          </a:bodyPr>
          <a:lstStyle/>
          <a:p>
            <a:r>
              <a:rPr lang="en-GB" dirty="0" err="1"/>
              <a:t>Primerjava</a:t>
            </a:r>
            <a:r>
              <a:rPr lang="en-GB" dirty="0"/>
              <a:t> </a:t>
            </a:r>
            <a:r>
              <a:rPr lang="en-GB" dirty="0" err="1"/>
              <a:t>subvencij</a:t>
            </a:r>
            <a:r>
              <a:rPr lang="en-GB" dirty="0"/>
              <a:t> med </a:t>
            </a:r>
            <a:r>
              <a:rPr lang="en-GB" dirty="0" err="1"/>
              <a:t>letalskimi</a:t>
            </a:r>
            <a:r>
              <a:rPr lang="en-GB" dirty="0"/>
              <a:t> </a:t>
            </a:r>
            <a:r>
              <a:rPr lang="en-GB" dirty="0" err="1"/>
              <a:t>prevozniki</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pic>
        <p:nvPicPr>
          <p:cNvPr id="4" name="Picture 3">
            <a:extLst>
              <a:ext uri="{FF2B5EF4-FFF2-40B4-BE49-F238E27FC236}">
                <a16:creationId xmlns:a16="http://schemas.microsoft.com/office/drawing/2014/main" id="{909FC719-20AE-6DC1-2F16-9EB45E126904}"/>
              </a:ext>
            </a:extLst>
          </p:cNvPr>
          <p:cNvPicPr>
            <a:picLocks noChangeAspect="1"/>
          </p:cNvPicPr>
          <p:nvPr/>
        </p:nvPicPr>
        <p:blipFill>
          <a:blip r:embed="rId2"/>
          <a:stretch>
            <a:fillRect/>
          </a:stretch>
        </p:blipFill>
        <p:spPr>
          <a:xfrm>
            <a:off x="383097" y="1066800"/>
            <a:ext cx="7772400" cy="5532570"/>
          </a:xfrm>
          <a:prstGeom prst="rect">
            <a:avLst/>
          </a:prstGeom>
        </p:spPr>
      </p:pic>
    </p:spTree>
    <p:extLst>
      <p:ext uri="{BB962C8B-B14F-4D97-AF65-F5344CB8AC3E}">
        <p14:creationId xmlns:p14="http://schemas.microsoft.com/office/powerpoint/2010/main" val="361345091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72256" y="609600"/>
            <a:ext cx="9361487" cy="324191"/>
          </a:xfrm>
        </p:spPr>
        <p:txBody>
          <a:bodyPr>
            <a:noAutofit/>
          </a:bodyPr>
          <a:lstStyle/>
          <a:p>
            <a:r>
              <a:rPr lang="en-GB" dirty="0" err="1"/>
              <a:t>Možnosti</a:t>
            </a:r>
            <a:r>
              <a:rPr lang="en-GB" dirty="0"/>
              <a:t> </a:t>
            </a:r>
            <a:r>
              <a:rPr lang="en-GB" dirty="0" err="1"/>
              <a:t>spodbujanja</a:t>
            </a:r>
            <a:r>
              <a:rPr lang="en-GB" dirty="0"/>
              <a:t> </a:t>
            </a:r>
            <a:r>
              <a:rPr lang="en-GB" dirty="0" err="1"/>
              <a:t>zračne</a:t>
            </a:r>
            <a:r>
              <a:rPr lang="en-GB" dirty="0"/>
              <a:t> </a:t>
            </a:r>
            <a:r>
              <a:rPr lang="en-GB" dirty="0" err="1"/>
              <a:t>povezljivosti</a:t>
            </a:r>
            <a:r>
              <a:rPr lang="en-GB" dirty="0"/>
              <a:t> - </a:t>
            </a:r>
            <a:r>
              <a:rPr lang="en-GB" dirty="0" err="1"/>
              <a:t>Ocena</a:t>
            </a:r>
            <a:r>
              <a:rPr lang="en-GB" dirty="0"/>
              <a:t> variant </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78125" y="1219200"/>
            <a:ext cx="8080074" cy="6858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lvl="2" indent="-163513" defTabSz="844083">
              <a:spcBef>
                <a:spcPts val="369"/>
              </a:spcBef>
              <a:buClr>
                <a:srgbClr val="7F7F7F"/>
              </a:buClr>
            </a:pPr>
            <a:r>
              <a:rPr lang="sl-SI" sz="1600" dirty="0">
                <a:solidFill>
                  <a:srgbClr val="002060"/>
                </a:solidFill>
                <a:cs typeface="Arial" panose="020B0604020202020204" pitchFamily="34" charset="0"/>
              </a:rPr>
              <a:t>Iz vidika koristi za državo je najboljša varianta zagon nacionalne letalske družbe</a:t>
            </a:r>
          </a:p>
          <a:p>
            <a:pPr lvl="2" indent="-163513" defTabSz="844083">
              <a:spcBef>
                <a:spcPts val="369"/>
              </a:spcBef>
              <a:buClr>
                <a:srgbClr val="7F7F7F"/>
              </a:buClr>
            </a:pPr>
            <a:r>
              <a:rPr lang="sl-SI" sz="1600" dirty="0">
                <a:solidFill>
                  <a:srgbClr val="002060"/>
                </a:solidFill>
                <a:cs typeface="Arial" panose="020B0604020202020204" pitchFamily="34" charset="0"/>
              </a:rPr>
              <a:t>Razmislek o javno-zasebnem partnerstvu</a:t>
            </a:r>
            <a:endParaRPr lang="en" sz="2000" dirty="0">
              <a:solidFill>
                <a:srgbClr val="262626"/>
              </a:solidFill>
              <a:cs typeface="Arial" panose="020B0604020202020204" pitchFamily="34" charset="0"/>
            </a:endParaRPr>
          </a:p>
          <a:p>
            <a:pPr marL="357188" lvl="2" indent="-357188" defTabSz="844083">
              <a:spcBef>
                <a:spcPts val="369"/>
              </a:spcBef>
              <a:buClr>
                <a:srgbClr val="7F7F7F"/>
              </a:buClr>
              <a:buFont typeface="+mj-lt"/>
              <a:buAutoNum type="arabicPeriod"/>
            </a:pPr>
            <a:endParaRPr lang="sl-SI" sz="2000" dirty="0">
              <a:solidFill>
                <a:srgbClr val="002060"/>
              </a:solidFill>
              <a:cs typeface="Arial" panose="020B0604020202020204" pitchFamily="34" charset="0"/>
            </a:endParaRPr>
          </a:p>
          <a:p>
            <a:pPr lvl="2" defTabSz="844083">
              <a:spcBef>
                <a:spcPts val="369"/>
              </a:spcBef>
              <a:buClr>
                <a:srgbClr val="7F7F7F"/>
              </a:buClr>
            </a:pPr>
            <a:endParaRPr lang="sl-SI" sz="2000" dirty="0">
              <a:solidFill>
                <a:srgbClr val="002060"/>
              </a:solidFill>
              <a:cs typeface="Arial" panose="020B0604020202020204" pitchFamily="34" charset="0"/>
            </a:endParaRPr>
          </a:p>
        </p:txBody>
      </p:sp>
      <p:pic>
        <p:nvPicPr>
          <p:cNvPr id="2" name="Picture 1">
            <a:extLst>
              <a:ext uri="{FF2B5EF4-FFF2-40B4-BE49-F238E27FC236}">
                <a16:creationId xmlns:a16="http://schemas.microsoft.com/office/drawing/2014/main" id="{2E0DF423-9DBD-8642-DFE9-BA06E08FC30C}"/>
              </a:ext>
            </a:extLst>
          </p:cNvPr>
          <p:cNvPicPr>
            <a:picLocks noChangeAspect="1"/>
          </p:cNvPicPr>
          <p:nvPr/>
        </p:nvPicPr>
        <p:blipFill>
          <a:blip r:embed="rId2"/>
          <a:stretch>
            <a:fillRect/>
          </a:stretch>
        </p:blipFill>
        <p:spPr>
          <a:xfrm>
            <a:off x="378124" y="2057399"/>
            <a:ext cx="8080075" cy="4060503"/>
          </a:xfrm>
          <a:prstGeom prst="rect">
            <a:avLst/>
          </a:prstGeom>
        </p:spPr>
      </p:pic>
    </p:spTree>
    <p:extLst>
      <p:ext uri="{BB962C8B-B14F-4D97-AF65-F5344CB8AC3E}">
        <p14:creationId xmlns:p14="http://schemas.microsoft.com/office/powerpoint/2010/main" val="197218243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371061" y="2667000"/>
            <a:ext cx="9361487" cy="1174736"/>
          </a:xfrm>
        </p:spPr>
        <p:txBody>
          <a:bodyPr>
            <a:noAutofit/>
          </a:bodyPr>
          <a:lstStyle/>
          <a:p>
            <a:pPr algn="ctr"/>
            <a:r>
              <a:rPr lang="en-GB" sz="2800" dirty="0"/>
              <a:t>3. </a:t>
            </a:r>
            <a:r>
              <a:rPr lang="en-GB" sz="2800" dirty="0" err="1"/>
              <a:t>Modeli</a:t>
            </a:r>
            <a:r>
              <a:rPr lang="en-GB" sz="2800" dirty="0"/>
              <a:t> </a:t>
            </a:r>
            <a:r>
              <a:rPr lang="en-GB" sz="2800" dirty="0" err="1"/>
              <a:t>organiziranja</a:t>
            </a:r>
            <a:r>
              <a:rPr lang="en-GB" sz="2800" dirty="0"/>
              <a:t> in </a:t>
            </a:r>
            <a:r>
              <a:rPr lang="en-GB" sz="2800" dirty="0" err="1"/>
              <a:t>delovanja</a:t>
            </a:r>
            <a:r>
              <a:rPr lang="en-GB" sz="2800" dirty="0"/>
              <a:t> </a:t>
            </a:r>
            <a:r>
              <a:rPr lang="en-GB" sz="2800" dirty="0" err="1"/>
              <a:t>nove</a:t>
            </a:r>
            <a:r>
              <a:rPr lang="en-GB" sz="2800" dirty="0"/>
              <a:t> </a:t>
            </a:r>
            <a:r>
              <a:rPr lang="en-GB" sz="2800" dirty="0" err="1"/>
              <a:t>domače</a:t>
            </a:r>
            <a:r>
              <a:rPr lang="en-GB" sz="2800" dirty="0"/>
              <a:t> </a:t>
            </a:r>
            <a:r>
              <a:rPr lang="en-GB" sz="2800" dirty="0" err="1"/>
              <a:t>letalske</a:t>
            </a:r>
            <a:r>
              <a:rPr lang="en-GB" sz="2800" dirty="0"/>
              <a:t> </a:t>
            </a:r>
            <a:r>
              <a:rPr lang="en-GB" sz="2800" dirty="0" err="1"/>
              <a:t>družbe</a:t>
            </a:r>
            <a:endParaRPr lang="en-US" sz="2800" dirty="0"/>
          </a:p>
        </p:txBody>
      </p:sp>
      <p:sp>
        <p:nvSpPr>
          <p:cNvPr id="29" name="Title textbox"/>
          <p:cNvSpPr txBox="1"/>
          <p:nvPr/>
        </p:nvSpPr>
        <p:spPr>
          <a:xfrm>
            <a:off x="-2" y="-315416"/>
            <a:ext cx="1045158" cy="61555"/>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r>
              <a:rPr lang="en-US" dirty="0">
                <a:latin typeface="Arial" panose="020B0604020202020204" pitchFamily="34" charset="0"/>
              </a:rPr>
              <a:t>Historical and [2015] forecast outturn EBITDA</a:t>
            </a:r>
            <a:endParaRPr lang="en-GB" dirty="0">
              <a:latin typeface="Arial" panose="020B0604020202020204" pitchFamily="34" charset="0"/>
            </a:endParaRPr>
          </a:p>
        </p:txBody>
      </p:sp>
      <p:sp>
        <p:nvSpPr>
          <p:cNvPr id="2" name="Rectangle 2">
            <a:extLst>
              <a:ext uri="{FF2B5EF4-FFF2-40B4-BE49-F238E27FC236}">
                <a16:creationId xmlns:a16="http://schemas.microsoft.com/office/drawing/2014/main" id="{A969CA2B-4123-CE46-BC75-CB5747D03EDA}"/>
              </a:ext>
            </a:extLst>
          </p:cNvPr>
          <p:cNvSpPr>
            <a:spLocks noChangeArrowheads="1"/>
          </p:cNvSpPr>
          <p:nvPr/>
        </p:nvSpPr>
        <p:spPr bwMode="auto">
          <a:xfrm>
            <a:off x="371061" y="1566144"/>
            <a:ext cx="102965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a-ET"/>
          </a:p>
        </p:txBody>
      </p:sp>
    </p:spTree>
    <p:extLst>
      <p:ext uri="{BB962C8B-B14F-4D97-AF65-F5344CB8AC3E}">
        <p14:creationId xmlns:p14="http://schemas.microsoft.com/office/powerpoint/2010/main" val="274033730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63540" y="1524000"/>
            <a:ext cx="9177335" cy="50292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342900" lvl="0" indent="-342900">
              <a:buFont typeface="Symbol" pitchFamily="2" charset="2"/>
              <a:buChar char=""/>
            </a:pPr>
            <a:r>
              <a:rPr lang="sl-SI" sz="2000" b="1" dirty="0">
                <a:solidFill>
                  <a:srgbClr val="002060"/>
                </a:solidFill>
                <a:effectLst/>
                <a:ea typeface="Times New Roman" panose="02020603050405020304" pitchFamily="18" charset="0"/>
              </a:rPr>
              <a:t>ACMI</a:t>
            </a:r>
            <a:r>
              <a:rPr lang="sl-SI" sz="2000" dirty="0">
                <a:solidFill>
                  <a:srgbClr val="002060"/>
                </a:solidFill>
                <a:effectLst/>
                <a:ea typeface="Times New Roman" panose="02020603050405020304" pitchFamily="18" charset="0"/>
              </a:rPr>
              <a:t> (»Aircraft, Crew, Maintenance &amp; Insurance«), po kateri se najame letalo skupaj s posadko in vzdrževanjem</a:t>
            </a:r>
          </a:p>
          <a:p>
            <a:pPr marL="342900" lvl="0" indent="-342900">
              <a:buFont typeface="Symbol" pitchFamily="2" charset="2"/>
              <a:buChar char=""/>
            </a:pPr>
            <a:endParaRPr lang="aa-ET" sz="2000" dirty="0">
              <a:solidFill>
                <a:srgbClr val="002060"/>
              </a:solidFill>
              <a:effectLst/>
              <a:ea typeface="Times New Roman" panose="02020603050405020304" pitchFamily="18" charset="0"/>
            </a:endParaRPr>
          </a:p>
          <a:p>
            <a:pPr marL="342900" lvl="0" indent="-342900">
              <a:buFont typeface="Symbol" pitchFamily="2" charset="2"/>
              <a:buChar char=""/>
            </a:pPr>
            <a:r>
              <a:rPr lang="sl-SI" sz="2000" b="1" dirty="0">
                <a:solidFill>
                  <a:srgbClr val="002060"/>
                </a:solidFill>
                <a:effectLst/>
                <a:ea typeface="Times New Roman" panose="02020603050405020304" pitchFamily="18" charset="0"/>
              </a:rPr>
              <a:t>DRY LEASE</a:t>
            </a:r>
            <a:r>
              <a:rPr lang="sl-SI" sz="2000" dirty="0">
                <a:solidFill>
                  <a:srgbClr val="002060"/>
                </a:solidFill>
                <a:effectLst/>
                <a:ea typeface="Times New Roman" panose="02020603050405020304" pitchFamily="18" charset="0"/>
              </a:rPr>
              <a:t>, po kateri se najame samo letalo (praviloma na kratki rok) in zagotavlja lastna posadka, pogodbeno vzdrževanje in zavarovanje</a:t>
            </a:r>
          </a:p>
          <a:p>
            <a:pPr marL="342900" lvl="0" indent="-342900">
              <a:buFont typeface="Symbol" pitchFamily="2" charset="2"/>
              <a:buChar char=""/>
            </a:pPr>
            <a:endParaRPr lang="aa-ET" sz="2000" dirty="0">
              <a:solidFill>
                <a:srgbClr val="002060"/>
              </a:solidFill>
              <a:effectLst/>
              <a:ea typeface="Times New Roman" panose="02020603050405020304" pitchFamily="18" charset="0"/>
            </a:endParaRPr>
          </a:p>
          <a:p>
            <a:pPr marL="342900" lvl="0" indent="-342900">
              <a:buFont typeface="Symbol" pitchFamily="2" charset="2"/>
              <a:buChar char=""/>
            </a:pPr>
            <a:r>
              <a:rPr lang="sl-SI" sz="2000" b="1" dirty="0">
                <a:solidFill>
                  <a:srgbClr val="002060"/>
                </a:solidFill>
                <a:effectLst/>
                <a:ea typeface="Times New Roman" panose="02020603050405020304" pitchFamily="18" charset="0"/>
              </a:rPr>
              <a:t>OWN AIRCRAFT</a:t>
            </a:r>
            <a:r>
              <a:rPr lang="sl-SI" sz="2000" dirty="0">
                <a:solidFill>
                  <a:srgbClr val="002060"/>
                </a:solidFill>
                <a:effectLst/>
                <a:ea typeface="Times New Roman" panose="02020603050405020304" pitchFamily="18" charset="0"/>
              </a:rPr>
              <a:t>, kjer družba kupi lastno letalo, praviloma z dolgoročnim kreditom (financiranje 85 % nakupne vrednosti letala na 15 let po 5 % obrestni meri) ter pokriva potem tudi vse ostale stroške pripravljenosti in letenja</a:t>
            </a:r>
          </a:p>
          <a:p>
            <a:pPr marL="342900" lvl="0" indent="-342900">
              <a:buFont typeface="Symbol" pitchFamily="2" charset="2"/>
              <a:buChar char=""/>
            </a:pPr>
            <a:endParaRPr lang="aa-ET" sz="2000" dirty="0">
              <a:solidFill>
                <a:srgbClr val="002060"/>
              </a:solidFill>
              <a:effectLst/>
              <a:ea typeface="Times New Roman" panose="02020603050405020304" pitchFamily="18" charset="0"/>
            </a:endParaRPr>
          </a:p>
          <a:p>
            <a:pPr marL="342900" lvl="0" indent="-342900">
              <a:buFont typeface="Symbol" pitchFamily="2" charset="2"/>
              <a:buChar char=""/>
            </a:pPr>
            <a:r>
              <a:rPr lang="sl-SI" sz="2000" b="1" dirty="0">
                <a:solidFill>
                  <a:srgbClr val="002060"/>
                </a:solidFill>
                <a:effectLst/>
                <a:ea typeface="Times New Roman" panose="02020603050405020304" pitchFamily="18" charset="0"/>
              </a:rPr>
              <a:t>JAVNO ZASEBNO PARTNERSTVO </a:t>
            </a:r>
            <a:r>
              <a:rPr lang="sl-SI" sz="2000" dirty="0">
                <a:solidFill>
                  <a:srgbClr val="002060"/>
                </a:solidFill>
                <a:effectLst/>
                <a:ea typeface="Times New Roman" panose="02020603050405020304" pitchFamily="18" charset="0"/>
              </a:rPr>
              <a:t>(PPP) po kateri je predvidena kombinacija nakupa lastnega letala (1/3) ter DRY LEASE (2/3) in v osnovni varianti je predviden enak skupni vložek kapitala, kjer je možen tudi polovični delež zasebnega lastnika </a:t>
            </a:r>
            <a:r>
              <a:rPr lang="aa-ET" sz="2000" dirty="0">
                <a:solidFill>
                  <a:srgbClr val="002060"/>
                </a:solidFill>
                <a:effectLst/>
              </a:rPr>
              <a:t> </a:t>
            </a:r>
            <a:endParaRPr lang="sl-SI" sz="2000" dirty="0">
              <a:solidFill>
                <a:srgbClr val="002060"/>
              </a:solidFill>
            </a:endParaRPr>
          </a:p>
        </p:txBody>
      </p:sp>
      <p:sp>
        <p:nvSpPr>
          <p:cNvPr id="3" name="Title 2">
            <a:extLst>
              <a:ext uri="{FF2B5EF4-FFF2-40B4-BE49-F238E27FC236}">
                <a16:creationId xmlns:a16="http://schemas.microsoft.com/office/drawing/2014/main" id="{838BC30E-B76A-201B-96A2-232C435CA3ED}"/>
              </a:ext>
            </a:extLst>
          </p:cNvPr>
          <p:cNvSpPr>
            <a:spLocks noGrp="1"/>
          </p:cNvSpPr>
          <p:nvPr>
            <p:ph type="title"/>
          </p:nvPr>
        </p:nvSpPr>
        <p:spPr/>
        <p:txBody>
          <a:bodyPr>
            <a:noAutofit/>
          </a:bodyPr>
          <a:lstStyle/>
          <a:p>
            <a:r>
              <a:rPr lang="en-GB" dirty="0" err="1"/>
              <a:t>Modeli</a:t>
            </a:r>
            <a:r>
              <a:rPr lang="en-GB" dirty="0"/>
              <a:t> in </a:t>
            </a:r>
            <a:r>
              <a:rPr lang="en-GB" dirty="0" err="1"/>
              <a:t>predpostavke</a:t>
            </a:r>
            <a:r>
              <a:rPr lang="en-GB" dirty="0"/>
              <a:t> </a:t>
            </a:r>
            <a:r>
              <a:rPr lang="en-GB" dirty="0" err="1"/>
              <a:t>simulacij</a:t>
            </a:r>
            <a:r>
              <a:rPr lang="en-GB" dirty="0"/>
              <a:t> v </a:t>
            </a:r>
            <a:r>
              <a:rPr lang="en-GB" dirty="0" err="1"/>
              <a:t>modelih</a:t>
            </a:r>
            <a:endParaRPr lang="aa-ET" dirty="0"/>
          </a:p>
        </p:txBody>
      </p:sp>
    </p:spTree>
    <p:extLst>
      <p:ext uri="{BB962C8B-B14F-4D97-AF65-F5344CB8AC3E}">
        <p14:creationId xmlns:p14="http://schemas.microsoft.com/office/powerpoint/2010/main" val="304182006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6777590" cy="2437590"/>
          </a:xfrm>
        </p:spPr>
        <p:txBody>
          <a:bodyPr/>
          <a:lstStyle/>
          <a:p>
            <a:r>
              <a:rPr lang="sl-SI" sz="3200" b="1" dirty="0">
                <a:solidFill>
                  <a:srgbClr val="7030A0"/>
                </a:solidFill>
                <a:effectLst/>
                <a:ea typeface="Times New Roman" panose="02020603050405020304" pitchFamily="18" charset="0"/>
                <a:cs typeface="Arial" panose="020B0604020202020204" pitchFamily="34" charset="0"/>
              </a:rPr>
              <a:t>Ekonomska analiza letalske povezljivosti Slovenije</a:t>
            </a:r>
            <a:br>
              <a:rPr lang="sl-SI" sz="3200" b="1" dirty="0">
                <a:solidFill>
                  <a:srgbClr val="7030A0"/>
                </a:solidFill>
                <a:effectLst/>
                <a:ea typeface="Times New Roman" panose="02020603050405020304" pitchFamily="18" charset="0"/>
                <a:cs typeface="Arial" panose="020B0604020202020204" pitchFamily="34" charset="0"/>
              </a:rPr>
            </a:br>
            <a:r>
              <a:rPr lang="sl-SI" sz="3200" b="1" dirty="0">
                <a:solidFill>
                  <a:srgbClr val="7030A0"/>
                </a:solidFill>
                <a:effectLst/>
                <a:ea typeface="Times New Roman" panose="02020603050405020304" pitchFamily="18" charset="0"/>
                <a:cs typeface="Arial" panose="020B0604020202020204" pitchFamily="34" charset="0"/>
              </a:rPr>
              <a:t/>
            </a:r>
            <a:br>
              <a:rPr lang="sl-SI" sz="3200" b="1" dirty="0">
                <a:solidFill>
                  <a:srgbClr val="7030A0"/>
                </a:solidFill>
                <a:effectLst/>
                <a:ea typeface="Times New Roman" panose="02020603050405020304" pitchFamily="18" charset="0"/>
                <a:cs typeface="Arial" panose="020B0604020202020204" pitchFamily="34" charset="0"/>
              </a:rPr>
            </a:br>
            <a:r>
              <a:rPr lang="sl-SI" sz="2000" dirty="0">
                <a:solidFill>
                  <a:srgbClr val="7030A0"/>
                </a:solidFill>
                <a:effectLst/>
                <a:ea typeface="Times New Roman" panose="02020603050405020304" pitchFamily="18" charset="0"/>
                <a:cs typeface="Arial" panose="020B0604020202020204" pitchFamily="34" charset="0"/>
              </a:rPr>
              <a:t>Obdobje 1.11.2017 do 31.10.2022 </a:t>
            </a:r>
            <a:br>
              <a:rPr lang="sl-SI" sz="2000" dirty="0">
                <a:solidFill>
                  <a:srgbClr val="7030A0"/>
                </a:solidFill>
                <a:effectLst/>
                <a:ea typeface="Times New Roman" panose="02020603050405020304" pitchFamily="18" charset="0"/>
                <a:cs typeface="Arial" panose="020B0604020202020204" pitchFamily="34" charset="0"/>
              </a:rPr>
            </a:br>
            <a:r>
              <a:rPr lang="sl-SI" sz="2000" dirty="0">
                <a:solidFill>
                  <a:srgbClr val="7030A0"/>
                </a:solidFill>
                <a:effectLst/>
                <a:ea typeface="Times New Roman" panose="02020603050405020304" pitchFamily="18" charset="0"/>
                <a:cs typeface="Arial" panose="020B0604020202020204" pitchFamily="34" charset="0"/>
              </a:rPr>
              <a:t>z napovedjo do 31.10.2023</a:t>
            </a:r>
            <a:r>
              <a:rPr lang="aa-ET" sz="2800" dirty="0">
                <a:solidFill>
                  <a:srgbClr val="7030A0"/>
                </a:solidFill>
                <a:effectLst/>
                <a:cs typeface="Arial" panose="020B0604020202020204" pitchFamily="34" charset="0"/>
              </a:rPr>
              <a:t> </a:t>
            </a:r>
            <a:r>
              <a:rPr lang="sl-SI" sz="2000" dirty="0">
                <a:solidFill>
                  <a:srgbClr val="7030A0"/>
                </a:solidFill>
              </a:rPr>
              <a:t> </a:t>
            </a:r>
            <a:r>
              <a:rPr lang="sl-SI" sz="3200" b="1" dirty="0">
                <a:solidFill>
                  <a:srgbClr val="7030A0"/>
                </a:solidFill>
              </a:rPr>
              <a:t/>
            </a:r>
            <a:br>
              <a:rPr lang="sl-SI" sz="3200" b="1" dirty="0">
                <a:solidFill>
                  <a:srgbClr val="7030A0"/>
                </a:solidFill>
              </a:rPr>
            </a:br>
            <a:endParaRPr lang="sl-SI" sz="3200" b="1" dirty="0">
              <a:solidFill>
                <a:srgbClr val="7030A0"/>
              </a:solidFill>
            </a:endParaRPr>
          </a:p>
        </p:txBody>
      </p:sp>
      <p:sp>
        <p:nvSpPr>
          <p:cNvPr id="3" name="Subtitle 2"/>
          <p:cNvSpPr>
            <a:spLocks noGrp="1"/>
          </p:cNvSpPr>
          <p:nvPr>
            <p:ph type="subTitle" idx="1"/>
          </p:nvPr>
        </p:nvSpPr>
        <p:spPr>
          <a:xfrm>
            <a:off x="762001" y="3962400"/>
            <a:ext cx="4495800" cy="2308324"/>
          </a:xfrm>
        </p:spPr>
        <p:txBody>
          <a:bodyPr/>
          <a:lstStyle/>
          <a:p>
            <a:r>
              <a:rPr lang="sl-SI" sz="2000" b="1" dirty="0">
                <a:solidFill>
                  <a:schemeClr val="accent4"/>
                </a:solidFill>
              </a:rPr>
              <a:t>Avtorji:</a:t>
            </a:r>
          </a:p>
          <a:p>
            <a:r>
              <a:rPr lang="en-US" sz="1600" dirty="0" err="1">
                <a:solidFill>
                  <a:schemeClr val="tx2"/>
                </a:solidFill>
              </a:rPr>
              <a:t>Jože</a:t>
            </a:r>
            <a:r>
              <a:rPr lang="en-US" sz="1600" dirty="0">
                <a:solidFill>
                  <a:schemeClr val="tx2"/>
                </a:solidFill>
              </a:rPr>
              <a:t> P. Damijan</a:t>
            </a:r>
          </a:p>
          <a:p>
            <a:r>
              <a:rPr lang="en-US" sz="1600" dirty="0">
                <a:solidFill>
                  <a:schemeClr val="tx2"/>
                </a:solidFill>
              </a:rPr>
              <a:t>Brane </a:t>
            </a:r>
            <a:r>
              <a:rPr lang="en-US" sz="1600" dirty="0" err="1">
                <a:solidFill>
                  <a:schemeClr val="tx2"/>
                </a:solidFill>
              </a:rPr>
              <a:t>Lučovnik</a:t>
            </a:r>
            <a:endParaRPr lang="en-US" sz="1600" dirty="0">
              <a:solidFill>
                <a:schemeClr val="tx2"/>
              </a:solidFill>
            </a:endParaRPr>
          </a:p>
          <a:p>
            <a:r>
              <a:rPr lang="en-US" sz="1600" dirty="0" err="1">
                <a:solidFill>
                  <a:schemeClr val="tx2"/>
                </a:solidFill>
              </a:rPr>
              <a:t>Dušan</a:t>
            </a:r>
            <a:r>
              <a:rPr lang="en-US" sz="1600" dirty="0">
                <a:solidFill>
                  <a:schemeClr val="tx2"/>
                </a:solidFill>
              </a:rPr>
              <a:t> </a:t>
            </a:r>
            <a:r>
              <a:rPr lang="en-US" sz="1600" dirty="0" err="1">
                <a:solidFill>
                  <a:schemeClr val="tx2"/>
                </a:solidFill>
              </a:rPr>
              <a:t>Lovrenčec</a:t>
            </a:r>
            <a:endParaRPr lang="en-US" sz="1600" dirty="0">
              <a:solidFill>
                <a:schemeClr val="tx2"/>
              </a:solidFill>
            </a:endParaRPr>
          </a:p>
          <a:p>
            <a:r>
              <a:rPr lang="en-US" sz="1600" dirty="0">
                <a:solidFill>
                  <a:schemeClr val="tx2"/>
                </a:solidFill>
              </a:rPr>
              <a:t>Ulrich Schulte-</a:t>
            </a:r>
            <a:r>
              <a:rPr lang="en-US" sz="1600" dirty="0" err="1">
                <a:solidFill>
                  <a:schemeClr val="tx2"/>
                </a:solidFill>
              </a:rPr>
              <a:t>Strathaus</a:t>
            </a:r>
            <a:endParaRPr lang="en-US" sz="1600" dirty="0">
              <a:solidFill>
                <a:schemeClr val="tx2"/>
              </a:solidFill>
            </a:endParaRPr>
          </a:p>
          <a:p>
            <a:r>
              <a:rPr lang="en-US" sz="1600" dirty="0" err="1">
                <a:solidFill>
                  <a:schemeClr val="tx2"/>
                </a:solidFill>
              </a:rPr>
              <a:t>Črt</a:t>
            </a:r>
            <a:r>
              <a:rPr lang="en-US" sz="1600" dirty="0">
                <a:solidFill>
                  <a:schemeClr val="tx2"/>
                </a:solidFill>
              </a:rPr>
              <a:t> </a:t>
            </a:r>
            <a:r>
              <a:rPr lang="en-US" sz="1600" dirty="0" err="1">
                <a:solidFill>
                  <a:schemeClr val="tx2"/>
                </a:solidFill>
              </a:rPr>
              <a:t>Kostevc</a:t>
            </a:r>
            <a:endParaRPr lang="en-US" sz="1600" dirty="0">
              <a:solidFill>
                <a:schemeClr val="tx2"/>
              </a:solidFill>
            </a:endParaRPr>
          </a:p>
          <a:p>
            <a:r>
              <a:rPr lang="en-US" sz="1600" dirty="0" err="1">
                <a:solidFill>
                  <a:schemeClr val="tx2"/>
                </a:solidFill>
              </a:rPr>
              <a:t>Nejc</a:t>
            </a:r>
            <a:r>
              <a:rPr lang="en-US" sz="1600" dirty="0">
                <a:solidFill>
                  <a:schemeClr val="tx2"/>
                </a:solidFill>
              </a:rPr>
              <a:t> </a:t>
            </a:r>
            <a:r>
              <a:rPr lang="en-US" sz="1600" dirty="0" err="1">
                <a:solidFill>
                  <a:schemeClr val="tx2"/>
                </a:solidFill>
              </a:rPr>
              <a:t>Pavlič</a:t>
            </a:r>
            <a:r>
              <a:rPr lang="en-US" sz="1600" dirty="0">
                <a:solidFill>
                  <a:schemeClr val="tx2"/>
                </a:solidFill>
              </a:rPr>
              <a:t> Damijan</a:t>
            </a:r>
          </a:p>
          <a:p>
            <a:r>
              <a:rPr lang="en-US" sz="1600" dirty="0" err="1">
                <a:solidFill>
                  <a:schemeClr val="tx2"/>
                </a:solidFill>
              </a:rPr>
              <a:t>Nejc</a:t>
            </a:r>
            <a:r>
              <a:rPr lang="en-US" sz="1600" dirty="0">
                <a:solidFill>
                  <a:schemeClr val="tx2"/>
                </a:solidFill>
              </a:rPr>
              <a:t> </a:t>
            </a:r>
            <a:r>
              <a:rPr lang="en-US" sz="1600" dirty="0" err="1">
                <a:solidFill>
                  <a:schemeClr val="tx2"/>
                </a:solidFill>
              </a:rPr>
              <a:t>Jarm</a:t>
            </a:r>
            <a:endParaRPr lang="en-US" sz="1600" dirty="0">
              <a:solidFill>
                <a:schemeClr val="tx2"/>
              </a:solidFill>
            </a:endParaRPr>
          </a:p>
          <a:p>
            <a:endParaRPr lang="en-US" sz="1800" dirty="0">
              <a:solidFill>
                <a:schemeClr val="tx2"/>
              </a:solidFill>
            </a:endParaRPr>
          </a:p>
        </p:txBody>
      </p:sp>
      <p:sp>
        <p:nvSpPr>
          <p:cNvPr id="4" name="TextBox 3">
            <a:extLst>
              <a:ext uri="{FF2B5EF4-FFF2-40B4-BE49-F238E27FC236}">
                <a16:creationId xmlns:a16="http://schemas.microsoft.com/office/drawing/2014/main" id="{42F3962C-C672-82D1-0893-AA14706922CB}"/>
              </a:ext>
            </a:extLst>
          </p:cNvPr>
          <p:cNvSpPr txBox="1"/>
          <p:nvPr/>
        </p:nvSpPr>
        <p:spPr>
          <a:xfrm>
            <a:off x="2442714" y="99539"/>
            <a:ext cx="5020572" cy="461665"/>
          </a:xfrm>
          <a:prstGeom prst="rect">
            <a:avLst/>
          </a:prstGeom>
          <a:noFill/>
        </p:spPr>
        <p:txBody>
          <a:bodyPr wrap="square">
            <a:spAutoFit/>
          </a:bodyPr>
          <a:lstStyle/>
          <a:p>
            <a:r>
              <a:rPr kumimoji="0" lang="sl-SI"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ZAUPNO: Poslovna skrivnost</a:t>
            </a:r>
            <a:endParaRPr lang="aa-ET" b="1" dirty="0">
              <a:solidFill>
                <a:srgbClr val="C00000"/>
              </a:solidFill>
            </a:endParaRPr>
          </a:p>
        </p:txBody>
      </p:sp>
    </p:spTree>
    <p:extLst>
      <p:ext uri="{BB962C8B-B14F-4D97-AF65-F5344CB8AC3E}">
        <p14:creationId xmlns:p14="http://schemas.microsoft.com/office/powerpoint/2010/main" val="12170158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414068" y="4800600"/>
            <a:ext cx="7739333" cy="15240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101600" lvl="0">
              <a:spcBef>
                <a:spcPts val="0"/>
              </a:spcBef>
              <a:buClr>
                <a:schemeClr val="dk1"/>
              </a:buClr>
              <a:buSzPts val="2000"/>
            </a:pPr>
            <a:endParaRPr lang="sl-SI" sz="2000" u="sng" dirty="0">
              <a:solidFill>
                <a:srgbClr val="002060"/>
              </a:solidFill>
            </a:endParaRPr>
          </a:p>
          <a:p>
            <a:pPr marL="227013" lvl="0" indent="-203200">
              <a:spcBef>
                <a:spcPts val="0"/>
              </a:spcBef>
              <a:buClr>
                <a:schemeClr val="bg1">
                  <a:lumMod val="50000"/>
                </a:schemeClr>
              </a:buClr>
              <a:buSzPct val="100000"/>
              <a:buFont typeface="Arial" panose="020B0604020202020204" pitchFamily="34" charset="0"/>
              <a:buChar char="•"/>
              <a:tabLst>
                <a:tab pos="217488" algn="l"/>
              </a:tabLst>
            </a:pPr>
            <a:r>
              <a:rPr lang="sl-SI" sz="2000" dirty="0">
                <a:solidFill>
                  <a:srgbClr val="002060"/>
                </a:solidFill>
              </a:rPr>
              <a:t>Dva primerna tipa letal</a:t>
            </a:r>
          </a:p>
          <a:p>
            <a:pPr marL="446088" lvl="3" indent="-206375">
              <a:spcBef>
                <a:spcPts val="0"/>
              </a:spcBef>
              <a:buClr>
                <a:schemeClr val="bg1">
                  <a:lumMod val="50000"/>
                </a:schemeClr>
              </a:buClr>
              <a:buSzPct val="100000"/>
              <a:tabLst>
                <a:tab pos="217488" algn="l"/>
              </a:tabLst>
            </a:pPr>
            <a:r>
              <a:rPr lang="sl-SI" sz="1800" dirty="0">
                <a:solidFill>
                  <a:srgbClr val="002060"/>
                </a:solidFill>
              </a:rPr>
              <a:t>CR9 / E175 (86 sedežev) </a:t>
            </a:r>
          </a:p>
          <a:p>
            <a:pPr marL="446088" lvl="3" indent="-206375">
              <a:spcBef>
                <a:spcPts val="0"/>
              </a:spcBef>
              <a:buClr>
                <a:schemeClr val="bg1">
                  <a:lumMod val="50000"/>
                </a:schemeClr>
              </a:buClr>
              <a:buSzPct val="100000"/>
              <a:tabLst>
                <a:tab pos="217488" algn="l"/>
              </a:tabLst>
            </a:pPr>
            <a:r>
              <a:rPr lang="sl-SI" sz="1800" dirty="0">
                <a:solidFill>
                  <a:srgbClr val="002060"/>
                </a:solidFill>
              </a:rPr>
              <a:t>A220-100 / E195 (114 – 125 sedežev)</a:t>
            </a:r>
            <a:endParaRPr lang="sl-SI" sz="2800" dirty="0">
              <a:solidFill>
                <a:srgbClr val="FF0000"/>
              </a:solidFill>
            </a:endParaRPr>
          </a:p>
        </p:txBody>
      </p:sp>
      <p:sp>
        <p:nvSpPr>
          <p:cNvPr id="7" name="Title 6">
            <a:extLst>
              <a:ext uri="{FF2B5EF4-FFF2-40B4-BE49-F238E27FC236}">
                <a16:creationId xmlns:a16="http://schemas.microsoft.com/office/drawing/2014/main" id="{473AF0D4-DC5E-19BE-0D4A-461601AC17C0}"/>
              </a:ext>
            </a:extLst>
          </p:cNvPr>
          <p:cNvSpPr>
            <a:spLocks noGrp="1"/>
          </p:cNvSpPr>
          <p:nvPr>
            <p:ph type="title"/>
          </p:nvPr>
        </p:nvSpPr>
        <p:spPr/>
        <p:txBody>
          <a:bodyPr>
            <a:noAutofit/>
          </a:bodyPr>
          <a:lstStyle/>
          <a:p>
            <a:r>
              <a:rPr lang="en-GB" dirty="0" err="1"/>
              <a:t>Primeren</a:t>
            </a:r>
            <a:r>
              <a:rPr lang="en-GB" dirty="0"/>
              <a:t> tip </a:t>
            </a:r>
            <a:r>
              <a:rPr lang="en-GB" dirty="0" err="1"/>
              <a:t>letal</a:t>
            </a:r>
            <a:endParaRPr lang="aa-ET" dirty="0"/>
          </a:p>
        </p:txBody>
      </p:sp>
      <p:graphicFrame>
        <p:nvGraphicFramePr>
          <p:cNvPr id="6" name="Table 5">
            <a:extLst>
              <a:ext uri="{FF2B5EF4-FFF2-40B4-BE49-F238E27FC236}">
                <a16:creationId xmlns:a16="http://schemas.microsoft.com/office/drawing/2014/main" id="{41D9F026-A830-D03B-E1FB-0797FD512C03}"/>
              </a:ext>
            </a:extLst>
          </p:cNvPr>
          <p:cNvGraphicFramePr>
            <a:graphicFrameLocks noGrp="1"/>
          </p:cNvGraphicFramePr>
          <p:nvPr>
            <p:extLst>
              <p:ext uri="{D42A27DB-BD31-4B8C-83A1-F6EECF244321}">
                <p14:modId xmlns:p14="http://schemas.microsoft.com/office/powerpoint/2010/main" val="3571925161"/>
              </p:ext>
            </p:extLst>
          </p:nvPr>
        </p:nvGraphicFramePr>
        <p:xfrm>
          <a:off x="414068" y="1539078"/>
          <a:ext cx="7739333" cy="2766914"/>
        </p:xfrm>
        <a:graphic>
          <a:graphicData uri="http://schemas.openxmlformats.org/drawingml/2006/table">
            <a:tbl>
              <a:tblPr firstRow="1" firstCol="1" bandRow="1"/>
              <a:tblGrid>
                <a:gridCol w="3174535">
                  <a:extLst>
                    <a:ext uri="{9D8B030D-6E8A-4147-A177-3AD203B41FA5}">
                      <a16:colId xmlns:a16="http://schemas.microsoft.com/office/drawing/2014/main" val="3123811685"/>
                    </a:ext>
                  </a:extLst>
                </a:gridCol>
                <a:gridCol w="1092349">
                  <a:extLst>
                    <a:ext uri="{9D8B030D-6E8A-4147-A177-3AD203B41FA5}">
                      <a16:colId xmlns:a16="http://schemas.microsoft.com/office/drawing/2014/main" val="945988017"/>
                    </a:ext>
                  </a:extLst>
                </a:gridCol>
                <a:gridCol w="1092349">
                  <a:extLst>
                    <a:ext uri="{9D8B030D-6E8A-4147-A177-3AD203B41FA5}">
                      <a16:colId xmlns:a16="http://schemas.microsoft.com/office/drawing/2014/main" val="94091455"/>
                    </a:ext>
                  </a:extLst>
                </a:gridCol>
                <a:gridCol w="1190050">
                  <a:extLst>
                    <a:ext uri="{9D8B030D-6E8A-4147-A177-3AD203B41FA5}">
                      <a16:colId xmlns:a16="http://schemas.microsoft.com/office/drawing/2014/main" val="2653726239"/>
                    </a:ext>
                  </a:extLst>
                </a:gridCol>
                <a:gridCol w="1190050">
                  <a:extLst>
                    <a:ext uri="{9D8B030D-6E8A-4147-A177-3AD203B41FA5}">
                      <a16:colId xmlns:a16="http://schemas.microsoft.com/office/drawing/2014/main" val="2061689629"/>
                    </a:ext>
                  </a:extLst>
                </a:gridCol>
              </a:tblGrid>
              <a:tr h="469844">
                <a:tc>
                  <a:txBody>
                    <a:bodyPr/>
                    <a:lstStyle/>
                    <a:p>
                      <a:pPr algn="l"/>
                      <a:endParaRPr lang="aa-ET" sz="1400">
                        <a:effectLst/>
                        <a:latin typeface="Calibri" panose="020F0502020204030204" pitchFamily="34" charset="0"/>
                        <a:ea typeface="Calibri" panose="020F0502020204030204" pitchFamily="34" charset="0"/>
                        <a:cs typeface="Times New Roman" panose="02020603050405020304" pitchFamily="18" charset="0"/>
                      </a:endParaRPr>
                    </a:p>
                  </a:txBody>
                  <a:tcPr marL="47682" marR="47682"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spcAft>
                          <a:spcPts val="600"/>
                        </a:spcAft>
                      </a:pPr>
                      <a:r>
                        <a:rPr lang="en-GB" sz="1400" b="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CRJ-900</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spcAft>
                          <a:spcPts val="600"/>
                        </a:spcAft>
                      </a:pPr>
                      <a:r>
                        <a:rPr lang="en-GB" sz="1400" b="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E175</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spcAft>
                          <a:spcPts val="600"/>
                        </a:spcAft>
                      </a:pPr>
                      <a:r>
                        <a:rPr lang="en-GB" sz="1400" b="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A220-100</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spcAft>
                          <a:spcPts val="600"/>
                        </a:spcAft>
                      </a:pPr>
                      <a:r>
                        <a:rPr lang="en-GB" sz="1400" b="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E-190 E2</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485073433"/>
                  </a:ext>
                </a:extLst>
              </a:tr>
              <a:tr h="311725">
                <a:tc>
                  <a:txBody>
                    <a:bodyPr/>
                    <a:lstStyle/>
                    <a:p>
                      <a:pPr algn="just">
                        <a:spcAft>
                          <a:spcPts val="600"/>
                        </a:spcAft>
                      </a:pP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št</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sedežev</a:t>
                      </a:r>
                      <a:endParaRPr lang="aa-E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86</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86</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125</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114</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4170639762"/>
                  </a:ext>
                </a:extLst>
              </a:tr>
              <a:tr h="311725">
                <a:tc>
                  <a:txBody>
                    <a:bodyPr/>
                    <a:lstStyle/>
                    <a:p>
                      <a:pPr algn="l">
                        <a:spcAft>
                          <a:spcPts val="600"/>
                        </a:spcAft>
                      </a:pP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poraba</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goriva</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(v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tonah</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na</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blok</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uro</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a:t>
                      </a:r>
                      <a:endParaRPr lang="aa-E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spcAft>
                          <a:spcPts val="600"/>
                        </a:spcAft>
                      </a:pPr>
                      <a:r>
                        <a:rPr lang="en-GB" sz="14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1,5</a:t>
                      </a:r>
                      <a:endParaRPr lang="aa-E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1,5</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spcAft>
                          <a:spcPts val="600"/>
                        </a:spcAft>
                      </a:pPr>
                      <a:r>
                        <a:rPr lang="en-GB" sz="14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1,5</a:t>
                      </a:r>
                      <a:endParaRPr lang="aa-E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spcAft>
                          <a:spcPts val="600"/>
                        </a:spcAft>
                      </a:pPr>
                      <a:r>
                        <a:rPr lang="en-GB" sz="14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1,5</a:t>
                      </a:r>
                      <a:endParaRPr lang="aa-E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1501098474"/>
                  </a:ext>
                </a:extLst>
              </a:tr>
              <a:tr h="311725">
                <a:tc>
                  <a:txBody>
                    <a:bodyPr/>
                    <a:lstStyle/>
                    <a:p>
                      <a:pPr algn="l">
                        <a:spcAft>
                          <a:spcPts val="600"/>
                        </a:spcAft>
                      </a:pPr>
                      <a:r>
                        <a:rPr lang="en-GB" sz="1400" b="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MTOW (v tonah)</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spcAft>
                          <a:spcPts val="600"/>
                        </a:spcAft>
                      </a:pPr>
                      <a:r>
                        <a:rPr lang="en-GB" sz="14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38</a:t>
                      </a:r>
                      <a:endParaRPr lang="aa-E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spcAft>
                          <a:spcPts val="600"/>
                        </a:spcAft>
                      </a:pPr>
                      <a:r>
                        <a:rPr lang="en-GB" sz="14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38</a:t>
                      </a:r>
                      <a:endParaRPr lang="aa-E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56,2</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51,8</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970452124"/>
                  </a:ext>
                </a:extLst>
              </a:tr>
              <a:tr h="311725">
                <a:tc>
                  <a:txBody>
                    <a:bodyPr/>
                    <a:lstStyle/>
                    <a:p>
                      <a:pPr algn="l">
                        <a:spcAft>
                          <a:spcPts val="600"/>
                        </a:spcAft>
                      </a:pPr>
                      <a:r>
                        <a:rPr lang="en-GB" sz="1400" b="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Vzdrževanje na blok uro (v EUR)</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spcAft>
                          <a:spcPts val="600"/>
                        </a:spcAft>
                      </a:pPr>
                      <a:r>
                        <a:rPr lang="en-GB" sz="14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880</a:t>
                      </a:r>
                      <a:endParaRPr lang="aa-E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880</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834</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880</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1652426142"/>
                  </a:ext>
                </a:extLst>
              </a:tr>
              <a:tr h="311725">
                <a:tc>
                  <a:txBody>
                    <a:bodyPr/>
                    <a:lstStyle/>
                    <a:p>
                      <a:pPr algn="l">
                        <a:spcAft>
                          <a:spcPts val="600"/>
                        </a:spcAft>
                      </a:pP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ACMI rate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na</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blok</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uro</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(v EUR)</a:t>
                      </a:r>
                      <a:endParaRPr lang="aa-E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spcAft>
                          <a:spcPts val="600"/>
                        </a:spcAft>
                      </a:pPr>
                      <a:r>
                        <a:rPr lang="en-GB" sz="14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2.000 </a:t>
                      </a:r>
                      <a:endParaRPr lang="aa-E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2.000</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spcAft>
                          <a:spcPts val="600"/>
                        </a:spcAft>
                      </a:pPr>
                      <a:r>
                        <a:rPr lang="en-GB" sz="14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3.400</a:t>
                      </a:r>
                      <a:endParaRPr lang="aa-E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spcAft>
                          <a:spcPts val="600"/>
                        </a:spcAft>
                      </a:pPr>
                      <a:r>
                        <a:rPr lang="en-GB" sz="14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3.200</a:t>
                      </a:r>
                      <a:endParaRPr lang="aa-E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994034481"/>
                  </a:ext>
                </a:extLst>
              </a:tr>
              <a:tr h="311725">
                <a:tc>
                  <a:txBody>
                    <a:bodyPr/>
                    <a:lstStyle/>
                    <a:p>
                      <a:pPr algn="l">
                        <a:spcAft>
                          <a:spcPts val="600"/>
                        </a:spcAft>
                      </a:pP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Dry Lease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na</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letalo</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na</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mesec</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(v EUR)</a:t>
                      </a:r>
                      <a:endParaRPr lang="aa-E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90.000</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95.000</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225.000</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220.000</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3292859704"/>
                  </a:ext>
                </a:extLst>
              </a:tr>
              <a:tr h="311725">
                <a:tc>
                  <a:txBody>
                    <a:bodyPr/>
                    <a:lstStyle/>
                    <a:p>
                      <a:pPr algn="l">
                        <a:spcAft>
                          <a:spcPts val="600"/>
                        </a:spcAft>
                      </a:pP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Novo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letalo</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nakup</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(v </a:t>
                      </a:r>
                      <a:r>
                        <a:rPr lang="en-GB" sz="1400" b="1" dirty="0" err="1">
                          <a:solidFill>
                            <a:srgbClr val="FFFFFF"/>
                          </a:solidFill>
                          <a:effectLst/>
                          <a:latin typeface="Arial" panose="020B0604020202020204" pitchFamily="34" charset="0"/>
                          <a:ea typeface="Times New Roman" panose="02020603050405020304" pitchFamily="18" charset="0"/>
                          <a:cs typeface="Calibri" panose="020F0502020204030204" pitchFamily="34" charset="0"/>
                        </a:rPr>
                        <a:t>mio</a:t>
                      </a:r>
                      <a:r>
                        <a:rPr lang="en-GB" sz="14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 EUR)</a:t>
                      </a:r>
                      <a:endParaRPr lang="aa-E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24</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spcAft>
                          <a:spcPts val="600"/>
                        </a:spcAft>
                      </a:pPr>
                      <a:r>
                        <a:rPr lang="en-GB" sz="140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36</a:t>
                      </a:r>
                      <a:endParaRPr lang="aa-ET" sz="140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spcAft>
                          <a:spcPts val="600"/>
                        </a:spcAft>
                      </a:pPr>
                      <a:r>
                        <a:rPr lang="en-GB" sz="140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33</a:t>
                      </a:r>
                      <a:endParaRPr lang="aa-ET"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7682" marR="476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313760995"/>
                  </a:ext>
                </a:extLst>
              </a:tr>
            </a:tbl>
          </a:graphicData>
        </a:graphic>
      </p:graphicFrame>
    </p:spTree>
    <p:extLst>
      <p:ext uri="{BB962C8B-B14F-4D97-AF65-F5344CB8AC3E}">
        <p14:creationId xmlns:p14="http://schemas.microsoft.com/office/powerpoint/2010/main" val="48784149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63538" y="5638800"/>
            <a:ext cx="9177335" cy="8382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268288" lvl="0" indent="-268288">
              <a:spcBef>
                <a:spcPts val="0"/>
              </a:spcBef>
              <a:buClr>
                <a:schemeClr val="bg1">
                  <a:lumMod val="50000"/>
                </a:schemeClr>
              </a:buClr>
              <a:buSzPts val="2000"/>
              <a:buFont typeface="Arial" panose="020B0604020202020204" pitchFamily="34" charset="0"/>
              <a:buChar char="•"/>
            </a:pPr>
            <a:r>
              <a:rPr lang="pl-PL" sz="1600" dirty="0" err="1">
                <a:solidFill>
                  <a:srgbClr val="002060"/>
                </a:solidFill>
              </a:rPr>
              <a:t>Vozni</a:t>
            </a:r>
            <a:r>
              <a:rPr lang="pl-PL" sz="1600" dirty="0">
                <a:solidFill>
                  <a:srgbClr val="002060"/>
                </a:solidFill>
              </a:rPr>
              <a:t> red 1: 11 </a:t>
            </a:r>
            <a:r>
              <a:rPr lang="pl-PL" sz="1600" dirty="0" err="1">
                <a:solidFill>
                  <a:srgbClr val="002060"/>
                </a:solidFill>
              </a:rPr>
              <a:t>linij</a:t>
            </a:r>
            <a:r>
              <a:rPr lang="pl-PL" sz="1600" dirty="0">
                <a:solidFill>
                  <a:srgbClr val="002060"/>
                </a:solidFill>
              </a:rPr>
              <a:t>, 60 </a:t>
            </a:r>
            <a:r>
              <a:rPr lang="pl-PL" sz="1600" dirty="0" err="1">
                <a:solidFill>
                  <a:srgbClr val="002060"/>
                </a:solidFill>
              </a:rPr>
              <a:t>povezav</a:t>
            </a:r>
            <a:endParaRPr lang="pl-PL" sz="1600" dirty="0">
              <a:solidFill>
                <a:srgbClr val="002060"/>
              </a:solidFill>
            </a:endParaRPr>
          </a:p>
          <a:p>
            <a:pPr marL="268288" lvl="0" indent="-268288">
              <a:spcBef>
                <a:spcPts val="0"/>
              </a:spcBef>
              <a:buClr>
                <a:schemeClr val="bg1">
                  <a:lumMod val="50000"/>
                </a:schemeClr>
              </a:buClr>
              <a:buSzPts val="2000"/>
              <a:buFont typeface="Arial" panose="020B0604020202020204" pitchFamily="34" charset="0"/>
              <a:buChar char="•"/>
            </a:pPr>
            <a:r>
              <a:rPr lang="pl-PL" sz="1600" dirty="0" err="1">
                <a:solidFill>
                  <a:srgbClr val="002060"/>
                </a:solidFill>
              </a:rPr>
              <a:t>Vozni</a:t>
            </a:r>
            <a:r>
              <a:rPr lang="pl-PL" sz="1600" dirty="0">
                <a:solidFill>
                  <a:srgbClr val="002060"/>
                </a:solidFill>
              </a:rPr>
              <a:t> red 2: </a:t>
            </a:r>
            <a:r>
              <a:rPr lang="pl-PL" sz="1600" dirty="0" err="1">
                <a:solidFill>
                  <a:srgbClr val="002060"/>
                </a:solidFill>
              </a:rPr>
              <a:t>dodatna</a:t>
            </a:r>
            <a:r>
              <a:rPr lang="pl-PL" sz="1600" dirty="0">
                <a:solidFill>
                  <a:srgbClr val="002060"/>
                </a:solidFill>
              </a:rPr>
              <a:t> </a:t>
            </a:r>
            <a:r>
              <a:rPr lang="pl-PL" sz="1600" dirty="0" err="1">
                <a:solidFill>
                  <a:srgbClr val="002060"/>
                </a:solidFill>
              </a:rPr>
              <a:t>linija</a:t>
            </a:r>
            <a:r>
              <a:rPr lang="pl-PL" sz="1600" dirty="0">
                <a:solidFill>
                  <a:srgbClr val="002060"/>
                </a:solidFill>
              </a:rPr>
              <a:t>, </a:t>
            </a:r>
            <a:r>
              <a:rPr lang="pl-PL" sz="1600" dirty="0" err="1">
                <a:solidFill>
                  <a:srgbClr val="002060"/>
                </a:solidFill>
              </a:rPr>
              <a:t>brez</a:t>
            </a:r>
            <a:r>
              <a:rPr lang="pl-PL" sz="1600" dirty="0">
                <a:solidFill>
                  <a:srgbClr val="002060"/>
                </a:solidFill>
              </a:rPr>
              <a:t> MUC, </a:t>
            </a:r>
            <a:r>
              <a:rPr lang="pl-PL" sz="1600" dirty="0" err="1">
                <a:solidFill>
                  <a:srgbClr val="002060"/>
                </a:solidFill>
              </a:rPr>
              <a:t>dodatno</a:t>
            </a:r>
            <a:r>
              <a:rPr lang="pl-PL" sz="1600" dirty="0">
                <a:solidFill>
                  <a:srgbClr val="002060"/>
                </a:solidFill>
              </a:rPr>
              <a:t> MAD in ARN</a:t>
            </a:r>
          </a:p>
          <a:p>
            <a:pPr marL="101600" lvl="0">
              <a:spcBef>
                <a:spcPts val="0"/>
              </a:spcBef>
              <a:buClr>
                <a:srgbClr val="FF0000"/>
              </a:buClr>
              <a:buSzPts val="2000"/>
            </a:pPr>
            <a:endParaRPr lang="pl-PL" sz="2000" dirty="0">
              <a:solidFill>
                <a:schemeClr val="tx1"/>
              </a:solidFill>
            </a:endParaRPr>
          </a:p>
        </p:txBody>
      </p:sp>
      <p:sp>
        <p:nvSpPr>
          <p:cNvPr id="3" name="Title 2">
            <a:extLst>
              <a:ext uri="{FF2B5EF4-FFF2-40B4-BE49-F238E27FC236}">
                <a16:creationId xmlns:a16="http://schemas.microsoft.com/office/drawing/2014/main" id="{BAA743B1-DD5A-EA4D-9AC2-0EF0B0D3518C}"/>
              </a:ext>
            </a:extLst>
          </p:cNvPr>
          <p:cNvSpPr>
            <a:spLocks noGrp="1"/>
          </p:cNvSpPr>
          <p:nvPr>
            <p:ph type="title"/>
          </p:nvPr>
        </p:nvSpPr>
        <p:spPr/>
        <p:txBody>
          <a:bodyPr>
            <a:noAutofit/>
          </a:bodyPr>
          <a:lstStyle/>
          <a:p>
            <a:r>
              <a:rPr lang="aa-ET" dirty="0"/>
              <a:t>Vozni red – projekcija za koledarsko leto</a:t>
            </a:r>
          </a:p>
        </p:txBody>
      </p:sp>
      <p:pic>
        <p:nvPicPr>
          <p:cNvPr id="2" name="Picture 1">
            <a:extLst>
              <a:ext uri="{FF2B5EF4-FFF2-40B4-BE49-F238E27FC236}">
                <a16:creationId xmlns:a16="http://schemas.microsoft.com/office/drawing/2014/main" id="{9283F2ED-85FF-AAA4-64F3-9B54F9B5BF5D}"/>
              </a:ext>
            </a:extLst>
          </p:cNvPr>
          <p:cNvPicPr>
            <a:picLocks noChangeAspect="1"/>
          </p:cNvPicPr>
          <p:nvPr/>
        </p:nvPicPr>
        <p:blipFill>
          <a:blip r:embed="rId2"/>
          <a:stretch>
            <a:fillRect/>
          </a:stretch>
        </p:blipFill>
        <p:spPr>
          <a:xfrm>
            <a:off x="381000" y="1371600"/>
            <a:ext cx="8279856" cy="3701095"/>
          </a:xfrm>
          <a:prstGeom prst="rect">
            <a:avLst/>
          </a:prstGeom>
        </p:spPr>
      </p:pic>
      <p:sp>
        <p:nvSpPr>
          <p:cNvPr id="4" name="Rectangle 3">
            <a:extLst>
              <a:ext uri="{FF2B5EF4-FFF2-40B4-BE49-F238E27FC236}">
                <a16:creationId xmlns:a16="http://schemas.microsoft.com/office/drawing/2014/main" id="{9DEAC0FE-7B18-CDF8-56A3-2F858EAB2A5A}"/>
              </a:ext>
            </a:extLst>
          </p:cNvPr>
          <p:cNvSpPr/>
          <p:nvPr/>
        </p:nvSpPr>
        <p:spPr>
          <a:xfrm>
            <a:off x="381000" y="2819400"/>
            <a:ext cx="8272666" cy="228600"/>
          </a:xfrm>
          <a:prstGeom prst="rect">
            <a:avLst/>
          </a:prstGeom>
          <a:solidFill>
            <a:schemeClr val="accent1">
              <a:lumMod val="40000"/>
              <a:lumOff val="60000"/>
              <a:alpha val="47791"/>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sl-SI" sz="800" dirty="0" err="1">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7A7C7FD-E39C-C5C0-DFFF-731A5574095B}"/>
              </a:ext>
            </a:extLst>
          </p:cNvPr>
          <p:cNvSpPr/>
          <p:nvPr/>
        </p:nvSpPr>
        <p:spPr>
          <a:xfrm>
            <a:off x="4571999" y="4572000"/>
            <a:ext cx="4081667" cy="228600"/>
          </a:xfrm>
          <a:prstGeom prst="rect">
            <a:avLst/>
          </a:prstGeom>
          <a:solidFill>
            <a:schemeClr val="accent1">
              <a:lumMod val="40000"/>
              <a:lumOff val="60000"/>
              <a:alpha val="47791"/>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sl-SI" sz="8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654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ppt_h*1.125000"/>
                                          </p:val>
                                        </p:tav>
                                        <p:tav tm="100000">
                                          <p:val>
                                            <p:strVal val="#ppt_y"/>
                                          </p:val>
                                        </p:tav>
                                      </p:tavLst>
                                    </p:anim>
                                    <p:animEffect transition="in" filter="wipe(up)">
                                      <p:cBhvr>
                                        <p:cTn id="8" dur="10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p:tgtEl>
                                          <p:spTgt spid="5"/>
                                        </p:tgtEl>
                                        <p:attrNameLst>
                                          <p:attrName>ppt_y</p:attrName>
                                        </p:attrNameLst>
                                      </p:cBhvr>
                                      <p:tavLst>
                                        <p:tav tm="0">
                                          <p:val>
                                            <p:strVal val="#ppt_y+#ppt_h*1.125000"/>
                                          </p:val>
                                        </p:tav>
                                        <p:tav tm="100000">
                                          <p:val>
                                            <p:strVal val="#ppt_y"/>
                                          </p:val>
                                        </p:tav>
                                      </p:tavLst>
                                    </p:anim>
                                    <p:animEffect transition="in" filter="wipe(up)">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81001" y="1063279"/>
            <a:ext cx="6477000" cy="366713"/>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227013" lvl="0" indent="-177800">
              <a:spcBef>
                <a:spcPts val="0"/>
              </a:spcBef>
              <a:buClr>
                <a:schemeClr val="bg1">
                  <a:lumMod val="50000"/>
                </a:schemeClr>
              </a:buClr>
              <a:buSzPct val="100000"/>
              <a:buFont typeface="Arial" panose="020B0604020202020204" pitchFamily="34" charset="0"/>
              <a:buChar char="•"/>
            </a:pPr>
            <a:r>
              <a:rPr lang="sl-SI" sz="1600" dirty="0">
                <a:solidFill>
                  <a:srgbClr val="002060"/>
                </a:solidFill>
              </a:rPr>
              <a:t>Vozni red 2</a:t>
            </a:r>
            <a:endParaRPr lang="sl-SI" sz="1600" dirty="0">
              <a:solidFill>
                <a:srgbClr val="FF0000"/>
              </a:solidFill>
            </a:endParaRPr>
          </a:p>
          <a:p>
            <a:pPr marL="457200" lvl="0">
              <a:spcBef>
                <a:spcPts val="369"/>
              </a:spcBef>
            </a:pPr>
            <a:endParaRPr lang="sl-SI" sz="2000" dirty="0">
              <a:solidFill>
                <a:srgbClr val="FF0000"/>
              </a:solidFill>
            </a:endParaRPr>
          </a:p>
          <a:p>
            <a:pPr marL="457200" lvl="0">
              <a:spcBef>
                <a:spcPts val="369"/>
              </a:spcBef>
            </a:pPr>
            <a:endParaRPr lang="sl-SI" dirty="0"/>
          </a:p>
        </p:txBody>
      </p:sp>
      <p:sp>
        <p:nvSpPr>
          <p:cNvPr id="3" name="Title 2">
            <a:extLst>
              <a:ext uri="{FF2B5EF4-FFF2-40B4-BE49-F238E27FC236}">
                <a16:creationId xmlns:a16="http://schemas.microsoft.com/office/drawing/2014/main" id="{3751CD42-60F3-6B40-FCCB-C25DCB6A2DFF}"/>
              </a:ext>
            </a:extLst>
          </p:cNvPr>
          <p:cNvSpPr>
            <a:spLocks noGrp="1"/>
          </p:cNvSpPr>
          <p:nvPr>
            <p:ph type="title"/>
          </p:nvPr>
        </p:nvSpPr>
        <p:spPr/>
        <p:txBody>
          <a:bodyPr>
            <a:noAutofit/>
          </a:bodyPr>
          <a:lstStyle/>
          <a:p>
            <a:r>
              <a:rPr lang="aa-ET" dirty="0"/>
              <a:t>Destinacije</a:t>
            </a:r>
          </a:p>
        </p:txBody>
      </p:sp>
      <p:pic>
        <p:nvPicPr>
          <p:cNvPr id="4" name="Picture 3">
            <a:extLst>
              <a:ext uri="{FF2B5EF4-FFF2-40B4-BE49-F238E27FC236}">
                <a16:creationId xmlns:a16="http://schemas.microsoft.com/office/drawing/2014/main" id="{50AE4A11-FA1F-75FD-5016-5CAC78ED1286}"/>
              </a:ext>
            </a:extLst>
          </p:cNvPr>
          <p:cNvPicPr>
            <a:picLocks noChangeAspect="1"/>
          </p:cNvPicPr>
          <p:nvPr/>
        </p:nvPicPr>
        <p:blipFill>
          <a:blip r:embed="rId2"/>
          <a:stretch>
            <a:fillRect/>
          </a:stretch>
        </p:blipFill>
        <p:spPr>
          <a:xfrm>
            <a:off x="381000" y="1504893"/>
            <a:ext cx="6477000" cy="4978590"/>
          </a:xfrm>
          <a:prstGeom prst="rect">
            <a:avLst/>
          </a:prstGeom>
        </p:spPr>
      </p:pic>
    </p:spTree>
    <p:extLst>
      <p:ext uri="{BB962C8B-B14F-4D97-AF65-F5344CB8AC3E}">
        <p14:creationId xmlns:p14="http://schemas.microsoft.com/office/powerpoint/2010/main" val="362666194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371061" y="2667000"/>
            <a:ext cx="9361487" cy="1174736"/>
          </a:xfrm>
        </p:spPr>
        <p:txBody>
          <a:bodyPr>
            <a:noAutofit/>
          </a:bodyPr>
          <a:lstStyle/>
          <a:p>
            <a:pPr algn="ctr"/>
            <a:r>
              <a:rPr lang="en-GB" sz="2800" dirty="0"/>
              <a:t>4. </a:t>
            </a:r>
            <a:r>
              <a:rPr lang="en-GB" sz="2800" dirty="0" err="1"/>
              <a:t>Finančne</a:t>
            </a:r>
            <a:r>
              <a:rPr lang="en-GB" sz="2800" dirty="0"/>
              <a:t> </a:t>
            </a:r>
            <a:r>
              <a:rPr lang="en-GB" sz="2800" dirty="0" err="1"/>
              <a:t>projekcije</a:t>
            </a:r>
            <a:r>
              <a:rPr lang="en-GB" sz="2800" dirty="0"/>
              <a:t> </a:t>
            </a:r>
            <a:r>
              <a:rPr lang="en-GB" sz="2800" dirty="0" err="1"/>
              <a:t>delovanja</a:t>
            </a:r>
            <a:r>
              <a:rPr lang="en-GB" sz="2800" dirty="0"/>
              <a:t> </a:t>
            </a:r>
            <a:r>
              <a:rPr lang="en-GB" sz="2800" dirty="0" err="1"/>
              <a:t>nove</a:t>
            </a:r>
            <a:r>
              <a:rPr lang="en-GB" sz="2800" dirty="0"/>
              <a:t> </a:t>
            </a:r>
            <a:r>
              <a:rPr lang="en-GB" sz="2800" dirty="0" err="1"/>
              <a:t>domače</a:t>
            </a:r>
            <a:r>
              <a:rPr lang="en-GB" sz="2800" dirty="0"/>
              <a:t> </a:t>
            </a:r>
            <a:r>
              <a:rPr lang="en-GB" sz="2800" dirty="0" err="1"/>
              <a:t>letalske</a:t>
            </a:r>
            <a:r>
              <a:rPr lang="en-GB" sz="2800" dirty="0"/>
              <a:t> </a:t>
            </a:r>
            <a:r>
              <a:rPr lang="en-GB" sz="2800" dirty="0" err="1"/>
              <a:t>družbe</a:t>
            </a:r>
            <a:endParaRPr lang="en-US" sz="2800" dirty="0"/>
          </a:p>
        </p:txBody>
      </p:sp>
      <p:sp>
        <p:nvSpPr>
          <p:cNvPr id="29" name="Title textbox"/>
          <p:cNvSpPr txBox="1"/>
          <p:nvPr/>
        </p:nvSpPr>
        <p:spPr>
          <a:xfrm>
            <a:off x="-2" y="-315416"/>
            <a:ext cx="1045158" cy="61555"/>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r>
              <a:rPr lang="en-US" dirty="0">
                <a:latin typeface="Arial" panose="020B0604020202020204" pitchFamily="34" charset="0"/>
              </a:rPr>
              <a:t>Historical and [2015] forecast outturn EBITDA</a:t>
            </a:r>
            <a:endParaRPr lang="en-GB" dirty="0">
              <a:latin typeface="Arial" panose="020B0604020202020204" pitchFamily="34" charset="0"/>
            </a:endParaRPr>
          </a:p>
        </p:txBody>
      </p:sp>
      <p:sp>
        <p:nvSpPr>
          <p:cNvPr id="2" name="Rectangle 2">
            <a:extLst>
              <a:ext uri="{FF2B5EF4-FFF2-40B4-BE49-F238E27FC236}">
                <a16:creationId xmlns:a16="http://schemas.microsoft.com/office/drawing/2014/main" id="{A969CA2B-4123-CE46-BC75-CB5747D03EDA}"/>
              </a:ext>
            </a:extLst>
          </p:cNvPr>
          <p:cNvSpPr>
            <a:spLocks noChangeArrowheads="1"/>
          </p:cNvSpPr>
          <p:nvPr/>
        </p:nvSpPr>
        <p:spPr bwMode="auto">
          <a:xfrm>
            <a:off x="371061" y="1566144"/>
            <a:ext cx="102965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a-ET"/>
          </a:p>
        </p:txBody>
      </p:sp>
    </p:spTree>
    <p:extLst>
      <p:ext uri="{BB962C8B-B14F-4D97-AF65-F5344CB8AC3E}">
        <p14:creationId xmlns:p14="http://schemas.microsoft.com/office/powerpoint/2010/main" val="328694215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64067" y="4038600"/>
            <a:ext cx="9177335" cy="25908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342900" lvl="0" indent="-342900" algn="just">
              <a:buFont typeface="+mj-lt"/>
              <a:buAutoNum type="arabicPeriod"/>
            </a:pPr>
            <a:r>
              <a:rPr lang="sl-SI" sz="1800" u="sng" dirty="0">
                <a:solidFill>
                  <a:srgbClr val="002060"/>
                </a:solidFill>
                <a:effectLst/>
                <a:ea typeface="Calibri" panose="020F0502020204030204" pitchFamily="34" charset="0"/>
              </a:rPr>
              <a:t>Povprečno število potnikov</a:t>
            </a:r>
            <a:r>
              <a:rPr lang="sl-SI" sz="1800" dirty="0">
                <a:solidFill>
                  <a:srgbClr val="002060"/>
                </a:solidFill>
                <a:effectLst/>
                <a:ea typeface="Calibri" panose="020F0502020204030204" pitchFamily="34" charset="0"/>
              </a:rPr>
              <a:t>/leg na letalo: </a:t>
            </a:r>
            <a:r>
              <a:rPr lang="sl-SI" sz="1800" b="1" dirty="0">
                <a:solidFill>
                  <a:srgbClr val="002060"/>
                </a:solidFill>
                <a:effectLst/>
                <a:ea typeface="Calibri" panose="020F0502020204030204" pitchFamily="34" charset="0"/>
              </a:rPr>
              <a:t>59</a:t>
            </a:r>
            <a:r>
              <a:rPr lang="sl-SI" sz="1800" dirty="0">
                <a:solidFill>
                  <a:srgbClr val="002060"/>
                </a:solidFill>
                <a:effectLst/>
                <a:ea typeface="Calibri" panose="020F0502020204030204" pitchFamily="34" charset="0"/>
              </a:rPr>
              <a:t> (Evropa: 57)</a:t>
            </a:r>
            <a:endParaRPr lang="aa-ET" sz="1800" dirty="0">
              <a:solidFill>
                <a:srgbClr val="002060"/>
              </a:solidFill>
              <a:effectLst/>
              <a:ea typeface="Calibri" panose="020F0502020204030204" pitchFamily="34" charset="0"/>
            </a:endParaRPr>
          </a:p>
          <a:p>
            <a:pPr marL="342900" lvl="0" indent="-342900" algn="just">
              <a:buFont typeface="+mj-lt"/>
              <a:buAutoNum type="arabicPeriod"/>
            </a:pPr>
            <a:r>
              <a:rPr lang="sl-SI" sz="1800" dirty="0">
                <a:solidFill>
                  <a:srgbClr val="002060"/>
                </a:solidFill>
                <a:effectLst/>
                <a:ea typeface="Calibri" panose="020F0502020204030204" pitchFamily="34" charset="0"/>
              </a:rPr>
              <a:t>Povprečno število potnikov/leg na </a:t>
            </a:r>
            <a:r>
              <a:rPr lang="sl-SI" sz="1800" u="sng" dirty="0">
                <a:solidFill>
                  <a:srgbClr val="002060"/>
                </a:solidFill>
                <a:effectLst/>
                <a:ea typeface="Calibri" panose="020F0502020204030204" pitchFamily="34" charset="0"/>
              </a:rPr>
              <a:t>linijah z največjim faktorjem polnjenja</a:t>
            </a:r>
            <a:r>
              <a:rPr lang="sl-SI" sz="1800" dirty="0">
                <a:solidFill>
                  <a:srgbClr val="002060"/>
                </a:solidFill>
                <a:effectLst/>
                <a:ea typeface="Calibri" panose="020F0502020204030204" pitchFamily="34" charset="0"/>
              </a:rPr>
              <a:t>: </a:t>
            </a:r>
            <a:r>
              <a:rPr lang="sl-SI" sz="1800" b="1" dirty="0">
                <a:solidFill>
                  <a:srgbClr val="002060"/>
                </a:solidFill>
                <a:effectLst/>
                <a:ea typeface="Calibri" panose="020F0502020204030204" pitchFamily="34" charset="0"/>
              </a:rPr>
              <a:t>63</a:t>
            </a:r>
            <a:endParaRPr lang="aa-ET" sz="1800" b="1" dirty="0">
              <a:solidFill>
                <a:srgbClr val="002060"/>
              </a:solidFill>
              <a:effectLst/>
              <a:ea typeface="Calibri" panose="020F0502020204030204" pitchFamily="34" charset="0"/>
            </a:endParaRPr>
          </a:p>
          <a:p>
            <a:pPr marL="342900" lvl="0" indent="-342900" algn="just">
              <a:buFont typeface="+mj-lt"/>
              <a:buAutoNum type="arabicPeriod"/>
            </a:pPr>
            <a:r>
              <a:rPr lang="sl-SI" sz="1800" u="sng" dirty="0">
                <a:solidFill>
                  <a:srgbClr val="002060"/>
                </a:solidFill>
                <a:effectLst/>
                <a:ea typeface="Calibri" panose="020F0502020204030204" pitchFamily="34" charset="0"/>
              </a:rPr>
              <a:t>Povprečni faktor zapolnjenosti letala</a:t>
            </a:r>
            <a:r>
              <a:rPr lang="sl-SI" sz="1800" dirty="0">
                <a:solidFill>
                  <a:srgbClr val="002060"/>
                </a:solidFill>
                <a:effectLst/>
                <a:ea typeface="Calibri" panose="020F0502020204030204" pitchFamily="34" charset="0"/>
              </a:rPr>
              <a:t> na </a:t>
            </a:r>
            <a:r>
              <a:rPr lang="sl-SI" sz="1800" b="1" dirty="0">
                <a:solidFill>
                  <a:srgbClr val="002060"/>
                </a:solidFill>
                <a:effectLst/>
                <a:ea typeface="Calibri" panose="020F0502020204030204" pitchFamily="34" charset="0"/>
              </a:rPr>
              <a:t>najbolj</a:t>
            </a:r>
            <a:r>
              <a:rPr lang="sl-SI" sz="1800" dirty="0">
                <a:solidFill>
                  <a:srgbClr val="002060"/>
                </a:solidFill>
                <a:effectLst/>
                <a:ea typeface="Calibri" panose="020F0502020204030204" pitchFamily="34" charset="0"/>
              </a:rPr>
              <a:t> zapolnjenih linijah: </a:t>
            </a:r>
            <a:r>
              <a:rPr lang="sl-SI" sz="1800" b="1" dirty="0">
                <a:solidFill>
                  <a:srgbClr val="002060"/>
                </a:solidFill>
                <a:effectLst/>
                <a:ea typeface="Calibri" panose="020F0502020204030204" pitchFamily="34" charset="0"/>
              </a:rPr>
              <a:t>69%</a:t>
            </a:r>
            <a:endParaRPr lang="aa-ET" sz="1800" b="1" dirty="0">
              <a:solidFill>
                <a:srgbClr val="002060"/>
              </a:solidFill>
              <a:effectLst/>
              <a:ea typeface="Calibri" panose="020F0502020204030204" pitchFamily="34" charset="0"/>
            </a:endParaRPr>
          </a:p>
          <a:p>
            <a:pPr marL="342900" lvl="0" indent="-342900" algn="just">
              <a:buFont typeface="+mj-lt"/>
              <a:buAutoNum type="arabicPeriod"/>
            </a:pPr>
            <a:r>
              <a:rPr lang="sl-SI" sz="1800" u="sng" dirty="0">
                <a:solidFill>
                  <a:srgbClr val="002060"/>
                </a:solidFill>
                <a:effectLst/>
                <a:ea typeface="Calibri" panose="020F0502020204030204" pitchFamily="34" charset="0"/>
              </a:rPr>
              <a:t>Komercialno uspešne </a:t>
            </a:r>
            <a:r>
              <a:rPr lang="sl-SI" sz="1800" dirty="0">
                <a:solidFill>
                  <a:srgbClr val="002060"/>
                </a:solidFill>
                <a:effectLst/>
                <a:ea typeface="Calibri" panose="020F0502020204030204" pitchFamily="34" charset="0"/>
              </a:rPr>
              <a:t>linije: samo liniji </a:t>
            </a:r>
            <a:r>
              <a:rPr lang="sl-SI" sz="1800" b="1" dirty="0">
                <a:solidFill>
                  <a:srgbClr val="002060"/>
                </a:solidFill>
                <a:effectLst/>
                <a:ea typeface="Calibri" panose="020F0502020204030204" pitchFamily="34" charset="0"/>
              </a:rPr>
              <a:t>LJU-BRU</a:t>
            </a:r>
            <a:r>
              <a:rPr lang="sl-SI" sz="1800" dirty="0">
                <a:solidFill>
                  <a:srgbClr val="002060"/>
                </a:solidFill>
                <a:effectLst/>
                <a:ea typeface="Calibri" panose="020F0502020204030204" pitchFamily="34" charset="0"/>
              </a:rPr>
              <a:t> in </a:t>
            </a:r>
            <a:r>
              <a:rPr lang="sl-SI" sz="1800" b="1" dirty="0">
                <a:solidFill>
                  <a:srgbClr val="002060"/>
                </a:solidFill>
                <a:effectLst/>
                <a:ea typeface="Calibri" panose="020F0502020204030204" pitchFamily="34" charset="0"/>
              </a:rPr>
              <a:t>LJU-FRA</a:t>
            </a:r>
            <a:endParaRPr lang="aa-ET" sz="1800" b="1" dirty="0">
              <a:solidFill>
                <a:srgbClr val="002060"/>
              </a:solidFill>
              <a:effectLst/>
              <a:ea typeface="Calibri" panose="020F0502020204030204" pitchFamily="34" charset="0"/>
            </a:endParaRPr>
          </a:p>
          <a:p>
            <a:pPr marL="342900" lvl="0" indent="-342900" algn="just">
              <a:spcAft>
                <a:spcPts val="600"/>
              </a:spcAft>
              <a:buFont typeface="+mj-lt"/>
              <a:buAutoNum type="arabicPeriod"/>
            </a:pPr>
            <a:r>
              <a:rPr lang="sl-SI" sz="1800" dirty="0">
                <a:solidFill>
                  <a:srgbClr val="002060"/>
                </a:solidFill>
                <a:effectLst/>
                <a:ea typeface="Calibri" panose="020F0502020204030204" pitchFamily="34" charset="0"/>
              </a:rPr>
              <a:t>Najvišja vrednost kupona na segmentu P2P: linija LJU-BRU (199,60 EUR), LJU-SVO (188,82 EUR), LJU-FRA (174,14 EUR)</a:t>
            </a:r>
            <a:endParaRPr lang="aa-ET" sz="1800" dirty="0">
              <a:solidFill>
                <a:srgbClr val="002060"/>
              </a:solidFill>
              <a:ea typeface="Calibri" panose="020F0502020204030204" pitchFamily="34" charset="0"/>
            </a:endParaRPr>
          </a:p>
          <a:p>
            <a:pPr marL="342900" lvl="0" indent="-342900" algn="just">
              <a:spcAft>
                <a:spcPts val="600"/>
              </a:spcAft>
              <a:buFont typeface="+mj-lt"/>
              <a:buAutoNum type="arabicPeriod"/>
            </a:pPr>
            <a:r>
              <a:rPr lang="sl-SI" sz="1800" u="sng" dirty="0">
                <a:solidFill>
                  <a:srgbClr val="002060"/>
                </a:solidFill>
                <a:effectLst/>
                <a:ea typeface="Times New Roman" panose="02020603050405020304" pitchFamily="18" charset="0"/>
              </a:rPr>
              <a:t>Vrednost kupona </a:t>
            </a:r>
            <a:r>
              <a:rPr lang="sl-SI" sz="1800" dirty="0">
                <a:solidFill>
                  <a:srgbClr val="002060"/>
                </a:solidFill>
                <a:effectLst/>
                <a:ea typeface="Times New Roman" panose="02020603050405020304" pitchFamily="18" charset="0"/>
              </a:rPr>
              <a:t>pri evropskih destinacijah </a:t>
            </a:r>
            <a:r>
              <a:rPr lang="sl-SI" sz="1800" u="sng" dirty="0">
                <a:solidFill>
                  <a:srgbClr val="002060"/>
                </a:solidFill>
                <a:effectLst/>
                <a:ea typeface="Times New Roman" panose="02020603050405020304" pitchFamily="18" charset="0"/>
              </a:rPr>
              <a:t>na segmentu SH </a:t>
            </a:r>
            <a:r>
              <a:rPr lang="sl-SI" sz="1800" dirty="0">
                <a:solidFill>
                  <a:srgbClr val="002060"/>
                </a:solidFill>
                <a:effectLst/>
                <a:ea typeface="Times New Roman" panose="02020603050405020304" pitchFamily="18" charset="0"/>
              </a:rPr>
              <a:t>(deljeni leti) je bila med </a:t>
            </a:r>
            <a:r>
              <a:rPr lang="sl-SI" sz="1800" b="1" dirty="0">
                <a:solidFill>
                  <a:srgbClr val="002060"/>
                </a:solidFill>
                <a:effectLst/>
                <a:ea typeface="Times New Roman" panose="02020603050405020304" pitchFamily="18" charset="0"/>
              </a:rPr>
              <a:t>30-40% nižja v primerjavi s P2P </a:t>
            </a:r>
            <a:endParaRPr lang="sl-SI" sz="1450" b="1" dirty="0">
              <a:solidFill>
                <a:srgbClr val="002060"/>
              </a:solidFill>
            </a:endParaRPr>
          </a:p>
        </p:txBody>
      </p:sp>
      <p:sp>
        <p:nvSpPr>
          <p:cNvPr id="7" name="Title 6">
            <a:extLst>
              <a:ext uri="{FF2B5EF4-FFF2-40B4-BE49-F238E27FC236}">
                <a16:creationId xmlns:a16="http://schemas.microsoft.com/office/drawing/2014/main" id="{A927CF8B-1050-80E8-EA1D-4F06CFDCAE09}"/>
              </a:ext>
            </a:extLst>
          </p:cNvPr>
          <p:cNvSpPr>
            <a:spLocks noGrp="1"/>
          </p:cNvSpPr>
          <p:nvPr>
            <p:ph type="title"/>
          </p:nvPr>
        </p:nvSpPr>
        <p:spPr/>
        <p:txBody>
          <a:bodyPr>
            <a:noAutofit/>
          </a:bodyPr>
          <a:lstStyle/>
          <a:p>
            <a:r>
              <a:rPr lang="aa-ET" dirty="0"/>
              <a:t>Dejanski podatki Adria Airways (2018)</a:t>
            </a:r>
          </a:p>
        </p:txBody>
      </p:sp>
      <p:pic>
        <p:nvPicPr>
          <p:cNvPr id="3" name="Picture 2">
            <a:extLst>
              <a:ext uri="{FF2B5EF4-FFF2-40B4-BE49-F238E27FC236}">
                <a16:creationId xmlns:a16="http://schemas.microsoft.com/office/drawing/2014/main" id="{1EF88DFC-7DCE-4445-0D12-0FD1876934BD}"/>
              </a:ext>
            </a:extLst>
          </p:cNvPr>
          <p:cNvPicPr>
            <a:picLocks noChangeAspect="1"/>
          </p:cNvPicPr>
          <p:nvPr/>
        </p:nvPicPr>
        <p:blipFill>
          <a:blip r:embed="rId2"/>
          <a:stretch>
            <a:fillRect/>
          </a:stretch>
        </p:blipFill>
        <p:spPr>
          <a:xfrm>
            <a:off x="363541" y="1415768"/>
            <a:ext cx="8880792" cy="2309006"/>
          </a:xfrm>
          <a:prstGeom prst="rect">
            <a:avLst/>
          </a:prstGeom>
        </p:spPr>
      </p:pic>
      <p:sp>
        <p:nvSpPr>
          <p:cNvPr id="4" name="TextBox 3">
            <a:extLst>
              <a:ext uri="{FF2B5EF4-FFF2-40B4-BE49-F238E27FC236}">
                <a16:creationId xmlns:a16="http://schemas.microsoft.com/office/drawing/2014/main" id="{47210A47-EA28-8699-948D-5FFB1BDD936B}"/>
              </a:ext>
            </a:extLst>
          </p:cNvPr>
          <p:cNvSpPr txBox="1"/>
          <p:nvPr/>
        </p:nvSpPr>
        <p:spPr>
          <a:xfrm>
            <a:off x="363541" y="1074185"/>
            <a:ext cx="6151220"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Linije</a:t>
            </a:r>
            <a:r>
              <a:rPr lang="en-GB" sz="1662" dirty="0">
                <a:solidFill>
                  <a:srgbClr val="990000"/>
                </a:solidFill>
                <a:latin typeface="Arial" panose="020B0604020202020204" pitchFamily="34" charset="0"/>
                <a:ea typeface="ＭＳ Ｐゴシック" charset="0"/>
              </a:rPr>
              <a:t> z </a:t>
            </a:r>
            <a:r>
              <a:rPr lang="en-GB" sz="1662" dirty="0" err="1">
                <a:solidFill>
                  <a:srgbClr val="990000"/>
                </a:solidFill>
                <a:latin typeface="Arial" panose="020B0604020202020204" pitchFamily="34" charset="0"/>
                <a:ea typeface="ＭＳ Ｐゴシック" charset="0"/>
              </a:rPr>
              <a:t>največjim</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faktorjem</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polnjenja</a:t>
            </a:r>
            <a:endParaRPr lang="en-US" sz="1108" dirty="0">
              <a:solidFill>
                <a:srgbClr val="4F2D7F"/>
              </a:solidFill>
              <a:latin typeface="Arial" panose="020B0604020202020204" pitchFamily="34" charset="0"/>
              <a:ea typeface="ＭＳ Ｐゴシック" charset="0"/>
            </a:endParaRPr>
          </a:p>
        </p:txBody>
      </p:sp>
    </p:spTree>
    <p:extLst>
      <p:ext uri="{BB962C8B-B14F-4D97-AF65-F5344CB8AC3E}">
        <p14:creationId xmlns:p14="http://schemas.microsoft.com/office/powerpoint/2010/main" val="90327032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63540" y="1524000"/>
            <a:ext cx="9177335" cy="50292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457200" lvl="0" indent="-355600">
              <a:spcBef>
                <a:spcPts val="0"/>
              </a:spcBef>
              <a:buClr>
                <a:schemeClr val="bg1">
                  <a:lumMod val="50000"/>
                </a:schemeClr>
              </a:buClr>
              <a:buSzPts val="2000"/>
              <a:buFont typeface="Arial" panose="020B0604020202020204" pitchFamily="34" charset="0"/>
              <a:buChar char="•"/>
            </a:pPr>
            <a:endParaRPr lang="sl-SI" sz="1800" dirty="0">
              <a:solidFill>
                <a:srgbClr val="002060"/>
              </a:solidFill>
            </a:endParaRPr>
          </a:p>
          <a:p>
            <a:pPr marL="457200" lvl="0" indent="-355600">
              <a:spcBef>
                <a:spcPts val="0"/>
              </a:spcBef>
              <a:buClr>
                <a:schemeClr val="bg1">
                  <a:lumMod val="50000"/>
                </a:schemeClr>
              </a:buClr>
              <a:buSzPts val="2000"/>
              <a:buFont typeface="Arial" panose="020B0604020202020204" pitchFamily="34" charset="0"/>
              <a:buChar char="•"/>
            </a:pPr>
            <a:r>
              <a:rPr lang="sl-SI" sz="2000" dirty="0">
                <a:solidFill>
                  <a:srgbClr val="002060"/>
                </a:solidFill>
              </a:rPr>
              <a:t>4 modeli organiziranosti družbe</a:t>
            </a:r>
          </a:p>
          <a:p>
            <a:pPr marL="457200" lvl="0" indent="-355600">
              <a:spcBef>
                <a:spcPts val="0"/>
              </a:spcBef>
              <a:buClr>
                <a:schemeClr val="bg1">
                  <a:lumMod val="50000"/>
                </a:schemeClr>
              </a:buClr>
              <a:buSzPts val="2000"/>
              <a:buFont typeface="Arial" panose="020B0604020202020204" pitchFamily="34" charset="0"/>
              <a:buChar char="•"/>
            </a:pPr>
            <a:endParaRPr lang="sl-SI" sz="2000" dirty="0">
              <a:solidFill>
                <a:srgbClr val="002060"/>
              </a:solidFill>
            </a:endParaRPr>
          </a:p>
          <a:p>
            <a:pPr marL="457200" lvl="0" indent="-355600">
              <a:spcBef>
                <a:spcPts val="0"/>
              </a:spcBef>
              <a:buClr>
                <a:schemeClr val="bg1">
                  <a:lumMod val="50000"/>
                </a:schemeClr>
              </a:buClr>
              <a:buSzPts val="2000"/>
              <a:buFont typeface="Arial" panose="020B0604020202020204" pitchFamily="34" charset="0"/>
              <a:buChar char="•"/>
            </a:pPr>
            <a:r>
              <a:rPr lang="sl-SI" sz="2000" b="1" dirty="0">
                <a:solidFill>
                  <a:srgbClr val="002060"/>
                </a:solidFill>
              </a:rPr>
              <a:t>Baseline (osnovni) scenarij</a:t>
            </a:r>
          </a:p>
          <a:p>
            <a:pPr marL="817563" lvl="3" indent="-355600">
              <a:spcBef>
                <a:spcPts val="0"/>
              </a:spcBef>
              <a:buClr>
                <a:schemeClr val="bg1">
                  <a:lumMod val="50000"/>
                </a:schemeClr>
              </a:buClr>
              <a:buSzPts val="2000"/>
            </a:pPr>
            <a:r>
              <a:rPr lang="sl-SI" sz="2000" dirty="0">
                <a:solidFill>
                  <a:srgbClr val="002060"/>
                </a:solidFill>
              </a:rPr>
              <a:t>3 letala</a:t>
            </a:r>
          </a:p>
          <a:p>
            <a:pPr marL="817563" lvl="3" indent="-355600">
              <a:spcBef>
                <a:spcPts val="0"/>
              </a:spcBef>
              <a:buClr>
                <a:schemeClr val="bg1">
                  <a:lumMod val="50000"/>
                </a:schemeClr>
              </a:buClr>
              <a:buSzPts val="2000"/>
            </a:pPr>
            <a:r>
              <a:rPr lang="sl-SI" sz="2000" dirty="0">
                <a:solidFill>
                  <a:srgbClr val="002060"/>
                </a:solidFill>
              </a:rPr>
              <a:t>Vozni red 1 (tradicionalni), 11 destinacij (60 povezav)</a:t>
            </a:r>
          </a:p>
          <a:p>
            <a:pPr marL="817563" lvl="3" indent="-355600">
              <a:spcBef>
                <a:spcPts val="0"/>
              </a:spcBef>
              <a:buClr>
                <a:schemeClr val="bg1">
                  <a:lumMod val="50000"/>
                </a:schemeClr>
              </a:buClr>
              <a:buSzPts val="2000"/>
            </a:pPr>
            <a:r>
              <a:rPr lang="sl-SI" sz="2000" dirty="0">
                <a:solidFill>
                  <a:srgbClr val="002060"/>
                </a:solidFill>
              </a:rPr>
              <a:t>Tip letala CR9-E175 (86 sedežev)</a:t>
            </a:r>
          </a:p>
          <a:p>
            <a:pPr marL="817563" lvl="3" indent="-355600">
              <a:spcBef>
                <a:spcPts val="0"/>
              </a:spcBef>
              <a:buClr>
                <a:schemeClr val="bg1">
                  <a:lumMod val="50000"/>
                </a:schemeClr>
              </a:buClr>
              <a:buSzPts val="2000"/>
            </a:pPr>
            <a:r>
              <a:rPr lang="sl-SI" sz="2000" dirty="0">
                <a:solidFill>
                  <a:srgbClr val="002060"/>
                </a:solidFill>
              </a:rPr>
              <a:t>10-letno obdobje</a:t>
            </a:r>
          </a:p>
          <a:p>
            <a:pPr marL="457200" lvl="0" indent="-355600">
              <a:spcBef>
                <a:spcPts val="0"/>
              </a:spcBef>
              <a:buClr>
                <a:schemeClr val="bg1">
                  <a:lumMod val="50000"/>
                </a:schemeClr>
              </a:buClr>
              <a:buSzPts val="2000"/>
              <a:buFont typeface="Arial" panose="020B0604020202020204" pitchFamily="34" charset="0"/>
              <a:buChar char="•"/>
            </a:pPr>
            <a:endParaRPr lang="sl-SI" sz="2000" dirty="0">
              <a:solidFill>
                <a:srgbClr val="002060"/>
              </a:solidFill>
            </a:endParaRPr>
          </a:p>
          <a:p>
            <a:pPr marL="457200" lvl="0" indent="-355600">
              <a:spcBef>
                <a:spcPts val="0"/>
              </a:spcBef>
              <a:buClr>
                <a:schemeClr val="bg1">
                  <a:lumMod val="50000"/>
                </a:schemeClr>
              </a:buClr>
              <a:buSzPts val="2000"/>
              <a:buFont typeface="Arial" panose="020B0604020202020204" pitchFamily="34" charset="0"/>
              <a:buChar char="•"/>
            </a:pPr>
            <a:r>
              <a:rPr lang="sl-SI" sz="2000" b="1" dirty="0">
                <a:solidFill>
                  <a:srgbClr val="002060"/>
                </a:solidFill>
              </a:rPr>
              <a:t>Analiza občutljivosti</a:t>
            </a:r>
          </a:p>
          <a:p>
            <a:pPr marL="817563" lvl="3" indent="-355600">
              <a:spcBef>
                <a:spcPts val="0"/>
              </a:spcBef>
              <a:buClr>
                <a:schemeClr val="bg1">
                  <a:lumMod val="50000"/>
                </a:schemeClr>
              </a:buClr>
              <a:buSzPts val="2000"/>
            </a:pPr>
            <a:r>
              <a:rPr lang="sl-SI" sz="2000" dirty="0">
                <a:solidFill>
                  <a:srgbClr val="002060"/>
                </a:solidFill>
              </a:rPr>
              <a:t>Pomen faktorja zapolnjenosti letal in vrednosti kupona</a:t>
            </a:r>
          </a:p>
          <a:p>
            <a:pPr marL="817563" lvl="3" indent="-355600">
              <a:spcBef>
                <a:spcPts val="0"/>
              </a:spcBef>
              <a:buClr>
                <a:schemeClr val="bg1">
                  <a:lumMod val="50000"/>
                </a:schemeClr>
              </a:buClr>
              <a:buSzPts val="2000"/>
            </a:pPr>
            <a:r>
              <a:rPr lang="sl-SI" sz="2000" dirty="0">
                <a:solidFill>
                  <a:srgbClr val="002060"/>
                </a:solidFill>
              </a:rPr>
              <a:t>Pomen stroška goriva</a:t>
            </a:r>
          </a:p>
          <a:p>
            <a:pPr marL="817563" lvl="3" indent="-355600">
              <a:spcBef>
                <a:spcPts val="0"/>
              </a:spcBef>
              <a:buClr>
                <a:schemeClr val="bg1">
                  <a:lumMod val="50000"/>
                </a:schemeClr>
              </a:buClr>
              <a:buSzPts val="2000"/>
            </a:pPr>
            <a:r>
              <a:rPr lang="sl-SI" sz="2000" dirty="0">
                <a:solidFill>
                  <a:srgbClr val="002060"/>
                </a:solidFill>
              </a:rPr>
              <a:t>Vozni red 2 (več in daljše destinacije)</a:t>
            </a:r>
          </a:p>
          <a:p>
            <a:pPr marL="817563" lvl="3" indent="-355600">
              <a:spcBef>
                <a:spcPts val="0"/>
              </a:spcBef>
              <a:buClr>
                <a:schemeClr val="bg1">
                  <a:lumMod val="50000"/>
                </a:schemeClr>
              </a:buClr>
              <a:buSzPts val="2000"/>
            </a:pPr>
            <a:r>
              <a:rPr lang="sl-SI" sz="2000" dirty="0">
                <a:solidFill>
                  <a:srgbClr val="002060"/>
                </a:solidFill>
              </a:rPr>
              <a:t>Vozni red 3 (samo 2 letali, 7 ključnih destinacij)</a:t>
            </a:r>
          </a:p>
          <a:p>
            <a:pPr marL="817563" lvl="3" indent="-355600">
              <a:spcBef>
                <a:spcPts val="0"/>
              </a:spcBef>
              <a:buClr>
                <a:schemeClr val="bg1">
                  <a:lumMod val="50000"/>
                </a:schemeClr>
              </a:buClr>
              <a:buSzPts val="2000"/>
            </a:pPr>
            <a:r>
              <a:rPr lang="sl-SI" sz="2000" dirty="0">
                <a:solidFill>
                  <a:srgbClr val="002060"/>
                </a:solidFill>
              </a:rPr>
              <a:t>Večji tip letala: A220-100 (125 sedežev) </a:t>
            </a:r>
          </a:p>
          <a:p>
            <a:pPr marL="742950" lvl="0" indent="-285750">
              <a:spcBef>
                <a:spcPts val="369"/>
              </a:spcBef>
              <a:buClr>
                <a:schemeClr val="bg1">
                  <a:lumMod val="50000"/>
                </a:schemeClr>
              </a:buClr>
              <a:buFont typeface="Arial" panose="020B0604020202020204" pitchFamily="34" charset="0"/>
              <a:buChar char="•"/>
            </a:pPr>
            <a:endParaRPr lang="sl-SI" sz="1800" dirty="0">
              <a:solidFill>
                <a:srgbClr val="002060"/>
              </a:solidFill>
            </a:endParaRPr>
          </a:p>
        </p:txBody>
      </p:sp>
      <p:sp>
        <p:nvSpPr>
          <p:cNvPr id="3" name="Title 2">
            <a:extLst>
              <a:ext uri="{FF2B5EF4-FFF2-40B4-BE49-F238E27FC236}">
                <a16:creationId xmlns:a16="http://schemas.microsoft.com/office/drawing/2014/main" id="{838BC30E-B76A-201B-96A2-232C435CA3ED}"/>
              </a:ext>
            </a:extLst>
          </p:cNvPr>
          <p:cNvSpPr>
            <a:spLocks noGrp="1"/>
          </p:cNvSpPr>
          <p:nvPr>
            <p:ph type="title"/>
          </p:nvPr>
        </p:nvSpPr>
        <p:spPr/>
        <p:txBody>
          <a:bodyPr>
            <a:noAutofit/>
          </a:bodyPr>
          <a:lstStyle/>
          <a:p>
            <a:r>
              <a:rPr lang="en-GB" dirty="0" err="1"/>
              <a:t>Finančne</a:t>
            </a:r>
            <a:r>
              <a:rPr lang="en-GB" dirty="0"/>
              <a:t> </a:t>
            </a:r>
            <a:r>
              <a:rPr lang="en-GB" dirty="0" err="1"/>
              <a:t>projekcije</a:t>
            </a:r>
            <a:r>
              <a:rPr lang="en-GB" dirty="0"/>
              <a:t> </a:t>
            </a:r>
            <a:r>
              <a:rPr lang="en-GB" dirty="0" err="1"/>
              <a:t>poslovanja</a:t>
            </a:r>
            <a:r>
              <a:rPr lang="en-GB" dirty="0"/>
              <a:t> </a:t>
            </a:r>
            <a:r>
              <a:rPr lang="en-GB" dirty="0" err="1"/>
              <a:t>družbe</a:t>
            </a:r>
            <a:endParaRPr lang="aa-ET" dirty="0"/>
          </a:p>
        </p:txBody>
      </p:sp>
    </p:spTree>
    <p:extLst>
      <p:ext uri="{BB962C8B-B14F-4D97-AF65-F5344CB8AC3E}">
        <p14:creationId xmlns:p14="http://schemas.microsoft.com/office/powerpoint/2010/main" val="250481004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28124" y="5550535"/>
            <a:ext cx="8587279" cy="6858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387350" lvl="0" indent="-285750">
              <a:spcBef>
                <a:spcPts val="369"/>
              </a:spcBef>
              <a:buClr>
                <a:schemeClr val="bg1">
                  <a:lumMod val="50000"/>
                </a:schemeClr>
              </a:buClr>
              <a:buSzPts val="2000"/>
              <a:buFont typeface="Arial" panose="020B0604020202020204" pitchFamily="34" charset="0"/>
              <a:buChar char="•"/>
            </a:pPr>
            <a:r>
              <a:rPr lang="sl-SI" sz="1600" dirty="0">
                <a:solidFill>
                  <a:srgbClr val="002060"/>
                </a:solidFill>
              </a:rPr>
              <a:t>Vozni red 2 ima 1 povezavo več in za 10% večje število blok ur</a:t>
            </a:r>
          </a:p>
        </p:txBody>
      </p:sp>
      <p:sp>
        <p:nvSpPr>
          <p:cNvPr id="7" name="Title 6">
            <a:extLst>
              <a:ext uri="{FF2B5EF4-FFF2-40B4-BE49-F238E27FC236}">
                <a16:creationId xmlns:a16="http://schemas.microsoft.com/office/drawing/2014/main" id="{A927CF8B-1050-80E8-EA1D-4F06CFDCAE09}"/>
              </a:ext>
            </a:extLst>
          </p:cNvPr>
          <p:cNvSpPr>
            <a:spLocks noGrp="1"/>
          </p:cNvSpPr>
          <p:nvPr>
            <p:ph type="title"/>
          </p:nvPr>
        </p:nvSpPr>
        <p:spPr/>
        <p:txBody>
          <a:bodyPr>
            <a:noAutofit/>
          </a:bodyPr>
          <a:lstStyle/>
          <a:p>
            <a:r>
              <a:rPr lang="aa-ET" dirty="0"/>
              <a:t>Predpostavke (osnovni scenarij)</a:t>
            </a:r>
          </a:p>
        </p:txBody>
      </p:sp>
      <p:pic>
        <p:nvPicPr>
          <p:cNvPr id="4" name="Picture 3">
            <a:extLst>
              <a:ext uri="{FF2B5EF4-FFF2-40B4-BE49-F238E27FC236}">
                <a16:creationId xmlns:a16="http://schemas.microsoft.com/office/drawing/2014/main" id="{312D79AC-50EE-56D3-E2B0-FCC4F7DDF4E2}"/>
              </a:ext>
            </a:extLst>
          </p:cNvPr>
          <p:cNvPicPr>
            <a:picLocks noChangeAspect="1"/>
          </p:cNvPicPr>
          <p:nvPr/>
        </p:nvPicPr>
        <p:blipFill>
          <a:blip r:embed="rId2"/>
          <a:stretch>
            <a:fillRect/>
          </a:stretch>
        </p:blipFill>
        <p:spPr>
          <a:xfrm>
            <a:off x="362630" y="4724400"/>
            <a:ext cx="7772400" cy="505712"/>
          </a:xfrm>
          <a:prstGeom prst="rect">
            <a:avLst/>
          </a:prstGeom>
        </p:spPr>
      </p:pic>
      <p:sp>
        <p:nvSpPr>
          <p:cNvPr id="5" name="Text Placeholder 4">
            <a:extLst>
              <a:ext uri="{FF2B5EF4-FFF2-40B4-BE49-F238E27FC236}">
                <a16:creationId xmlns:a16="http://schemas.microsoft.com/office/drawing/2014/main" id="{94D7E28D-CFE3-F8CC-8FA3-34CEB79FE255}"/>
              </a:ext>
            </a:extLst>
          </p:cNvPr>
          <p:cNvSpPr txBox="1">
            <a:spLocks/>
          </p:cNvSpPr>
          <p:nvPr/>
        </p:nvSpPr>
        <p:spPr>
          <a:xfrm>
            <a:off x="345378" y="3113786"/>
            <a:ext cx="8570025" cy="1001013"/>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101600" lvl="0">
              <a:spcBef>
                <a:spcPts val="369"/>
              </a:spcBef>
              <a:buClr>
                <a:schemeClr val="bg1">
                  <a:lumMod val="50000"/>
                </a:schemeClr>
              </a:buClr>
              <a:buSzPts val="2000"/>
            </a:pPr>
            <a:r>
              <a:rPr lang="sl-SI" sz="1600" dirty="0">
                <a:solidFill>
                  <a:srgbClr val="002060"/>
                </a:solidFill>
              </a:rPr>
              <a:t>Konzervativne predpostavke:</a:t>
            </a:r>
          </a:p>
          <a:p>
            <a:pPr marL="387350" lvl="0" indent="-285750">
              <a:spcBef>
                <a:spcPts val="369"/>
              </a:spcBef>
              <a:buClr>
                <a:schemeClr val="bg1">
                  <a:lumMod val="50000"/>
                </a:schemeClr>
              </a:buClr>
              <a:buSzPts val="2000"/>
              <a:buFont typeface="Arial" panose="020B0604020202020204" pitchFamily="34" charset="0"/>
              <a:buChar char="•"/>
            </a:pPr>
            <a:r>
              <a:rPr lang="sl-SI" sz="1600" dirty="0">
                <a:solidFill>
                  <a:srgbClr val="002060"/>
                </a:solidFill>
              </a:rPr>
              <a:t>Faktor polnjenja in vrednost kupona v skladu s historičnimi podatki Adrie</a:t>
            </a:r>
          </a:p>
          <a:p>
            <a:pPr marL="387350" lvl="0" indent="-285750">
              <a:spcBef>
                <a:spcPts val="369"/>
              </a:spcBef>
              <a:buClr>
                <a:schemeClr val="bg1">
                  <a:lumMod val="50000"/>
                </a:schemeClr>
              </a:buClr>
              <a:buSzPts val="2000"/>
              <a:buFont typeface="Arial" panose="020B0604020202020204" pitchFamily="34" charset="0"/>
              <a:buChar char="•"/>
            </a:pPr>
            <a:r>
              <a:rPr lang="sl-SI" sz="1600" dirty="0">
                <a:solidFill>
                  <a:srgbClr val="002060"/>
                </a:solidFill>
              </a:rPr>
              <a:t>Postopno izboljševanje zapolnjenosti letal in vrednosti kupona</a:t>
            </a:r>
          </a:p>
        </p:txBody>
      </p:sp>
      <p:graphicFrame>
        <p:nvGraphicFramePr>
          <p:cNvPr id="8" name="Table 7">
            <a:extLst>
              <a:ext uri="{FF2B5EF4-FFF2-40B4-BE49-F238E27FC236}">
                <a16:creationId xmlns:a16="http://schemas.microsoft.com/office/drawing/2014/main" id="{0C1B2468-6154-4479-31B9-9D56EE209258}"/>
              </a:ext>
            </a:extLst>
          </p:cNvPr>
          <p:cNvGraphicFramePr>
            <a:graphicFrameLocks noGrp="1"/>
          </p:cNvGraphicFramePr>
          <p:nvPr>
            <p:extLst>
              <p:ext uri="{D42A27DB-BD31-4B8C-83A1-F6EECF244321}">
                <p14:modId xmlns:p14="http://schemas.microsoft.com/office/powerpoint/2010/main" val="1163788648"/>
              </p:ext>
            </p:extLst>
          </p:nvPr>
        </p:nvGraphicFramePr>
        <p:xfrm>
          <a:off x="381000" y="1328898"/>
          <a:ext cx="8534403" cy="1663856"/>
        </p:xfrm>
        <a:graphic>
          <a:graphicData uri="http://schemas.openxmlformats.org/drawingml/2006/table">
            <a:tbl>
              <a:tblPr firstRow="1" firstCol="1" bandRow="1"/>
              <a:tblGrid>
                <a:gridCol w="1452133">
                  <a:extLst>
                    <a:ext uri="{9D8B030D-6E8A-4147-A177-3AD203B41FA5}">
                      <a16:colId xmlns:a16="http://schemas.microsoft.com/office/drawing/2014/main" val="2718486640"/>
                    </a:ext>
                  </a:extLst>
                </a:gridCol>
                <a:gridCol w="708227">
                  <a:extLst>
                    <a:ext uri="{9D8B030D-6E8A-4147-A177-3AD203B41FA5}">
                      <a16:colId xmlns:a16="http://schemas.microsoft.com/office/drawing/2014/main" val="601704860"/>
                    </a:ext>
                  </a:extLst>
                </a:gridCol>
                <a:gridCol w="708227">
                  <a:extLst>
                    <a:ext uri="{9D8B030D-6E8A-4147-A177-3AD203B41FA5}">
                      <a16:colId xmlns:a16="http://schemas.microsoft.com/office/drawing/2014/main" val="2960555965"/>
                    </a:ext>
                  </a:extLst>
                </a:gridCol>
                <a:gridCol w="708227">
                  <a:extLst>
                    <a:ext uri="{9D8B030D-6E8A-4147-A177-3AD203B41FA5}">
                      <a16:colId xmlns:a16="http://schemas.microsoft.com/office/drawing/2014/main" val="3078171347"/>
                    </a:ext>
                  </a:extLst>
                </a:gridCol>
                <a:gridCol w="708227">
                  <a:extLst>
                    <a:ext uri="{9D8B030D-6E8A-4147-A177-3AD203B41FA5}">
                      <a16:colId xmlns:a16="http://schemas.microsoft.com/office/drawing/2014/main" val="4175572170"/>
                    </a:ext>
                  </a:extLst>
                </a:gridCol>
                <a:gridCol w="708227">
                  <a:extLst>
                    <a:ext uri="{9D8B030D-6E8A-4147-A177-3AD203B41FA5}">
                      <a16:colId xmlns:a16="http://schemas.microsoft.com/office/drawing/2014/main" val="1818789666"/>
                    </a:ext>
                  </a:extLst>
                </a:gridCol>
                <a:gridCol w="708227">
                  <a:extLst>
                    <a:ext uri="{9D8B030D-6E8A-4147-A177-3AD203B41FA5}">
                      <a16:colId xmlns:a16="http://schemas.microsoft.com/office/drawing/2014/main" val="3917900170"/>
                    </a:ext>
                  </a:extLst>
                </a:gridCol>
                <a:gridCol w="708227">
                  <a:extLst>
                    <a:ext uri="{9D8B030D-6E8A-4147-A177-3AD203B41FA5}">
                      <a16:colId xmlns:a16="http://schemas.microsoft.com/office/drawing/2014/main" val="3770947985"/>
                    </a:ext>
                  </a:extLst>
                </a:gridCol>
                <a:gridCol w="708227">
                  <a:extLst>
                    <a:ext uri="{9D8B030D-6E8A-4147-A177-3AD203B41FA5}">
                      <a16:colId xmlns:a16="http://schemas.microsoft.com/office/drawing/2014/main" val="1540803622"/>
                    </a:ext>
                  </a:extLst>
                </a:gridCol>
                <a:gridCol w="708227">
                  <a:extLst>
                    <a:ext uri="{9D8B030D-6E8A-4147-A177-3AD203B41FA5}">
                      <a16:colId xmlns:a16="http://schemas.microsoft.com/office/drawing/2014/main" val="3717667450"/>
                    </a:ext>
                  </a:extLst>
                </a:gridCol>
                <a:gridCol w="708227">
                  <a:extLst>
                    <a:ext uri="{9D8B030D-6E8A-4147-A177-3AD203B41FA5}">
                      <a16:colId xmlns:a16="http://schemas.microsoft.com/office/drawing/2014/main" val="3981936695"/>
                    </a:ext>
                  </a:extLst>
                </a:gridCol>
              </a:tblGrid>
              <a:tr h="344806">
                <a:tc>
                  <a:txBody>
                    <a:bodyPr/>
                    <a:lstStyle/>
                    <a:p>
                      <a:endParaRPr lang="aa-ET" sz="24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r>
                        <a:rPr lang="aa-ET"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Leto 1</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r>
                        <a:rPr lang="aa-ET"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Leto 2</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r>
                        <a:rPr lang="aa-ET"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Leto 3</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r>
                        <a:rPr lang="aa-ET"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Leto 4</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r>
                        <a:rPr lang="aa-ET"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Leto 5</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r>
                        <a:rPr lang="aa-ET"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Leto 6</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r>
                        <a:rPr lang="aa-ET"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Leto 7</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r>
                        <a:rPr lang="aa-ET"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Leto 8</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r>
                        <a:rPr lang="aa-ET"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Leto 9</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r>
                        <a:rPr lang="aa-ET"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Leto 10</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442148393"/>
                  </a:ext>
                </a:extLst>
              </a:tr>
              <a:tr h="324524">
                <a:tc>
                  <a:txBody>
                    <a:bodyPr/>
                    <a:lstStyle/>
                    <a:p>
                      <a:r>
                        <a:rPr lang="aa-ET"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Faktor polnjenja</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62%</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69%</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4149632982"/>
                  </a:ext>
                </a:extLst>
              </a:tr>
              <a:tr h="324524">
                <a:tc>
                  <a:txBody>
                    <a:bodyPr/>
                    <a:lstStyle/>
                    <a:p>
                      <a:r>
                        <a:rPr lang="aa-ET"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Vrednost kupona</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134</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137</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140</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143</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145</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147</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148</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149</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151</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380457930"/>
                  </a:ext>
                </a:extLst>
              </a:tr>
              <a:tr h="324524">
                <a:tc>
                  <a:txBody>
                    <a:bodyPr/>
                    <a:lstStyle/>
                    <a:p>
                      <a:r>
                        <a:rPr lang="aa-ET" sz="12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Cena goriva</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1,081</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1,081</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1,081</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1,081</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1,081</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1,081</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1,081</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1,081</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1,081</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r>
                        <a:rPr lang="aa-E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1,081</a:t>
                      </a:r>
                      <a:endParaRPr lang="aa-ET"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81556336"/>
                  </a:ext>
                </a:extLst>
              </a:tr>
              <a:tr h="324524">
                <a:tc>
                  <a:txBody>
                    <a:bodyPr/>
                    <a:lstStyle/>
                    <a:p>
                      <a:r>
                        <a:rPr lang="aa-ET" sz="12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Cena ETS kupona</a:t>
                      </a:r>
                      <a:endParaRPr lang="aa-E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r>
                        <a:rPr lang="aa-E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83.3</a:t>
                      </a:r>
                      <a:endParaRPr lang="aa-E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83.3</a:t>
                      </a:r>
                      <a:endParaRPr lang="aa-E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83.3</a:t>
                      </a:r>
                      <a:endParaRPr lang="aa-E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83.3</a:t>
                      </a:r>
                      <a:endParaRPr lang="aa-E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83.3</a:t>
                      </a:r>
                      <a:endParaRPr lang="aa-E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83.3</a:t>
                      </a:r>
                      <a:endParaRPr lang="aa-E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83.3</a:t>
                      </a:r>
                      <a:endParaRPr lang="aa-E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83.3</a:t>
                      </a:r>
                      <a:endParaRPr lang="aa-E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83.0</a:t>
                      </a:r>
                      <a:endParaRPr lang="aa-E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r>
                        <a:rPr lang="aa-E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83.3</a:t>
                      </a:r>
                      <a:endParaRPr lang="aa-ET"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3893503746"/>
                  </a:ext>
                </a:extLst>
              </a:tr>
            </a:tbl>
          </a:graphicData>
        </a:graphic>
      </p:graphicFrame>
    </p:spTree>
    <p:extLst>
      <p:ext uri="{BB962C8B-B14F-4D97-AF65-F5344CB8AC3E}">
        <p14:creationId xmlns:p14="http://schemas.microsoft.com/office/powerpoint/2010/main" val="51931877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3" name="Title 2">
            <a:extLst>
              <a:ext uri="{FF2B5EF4-FFF2-40B4-BE49-F238E27FC236}">
                <a16:creationId xmlns:a16="http://schemas.microsoft.com/office/drawing/2014/main" id="{8C2A7A9D-0BC2-D943-5B67-693E13319C50}"/>
              </a:ext>
            </a:extLst>
          </p:cNvPr>
          <p:cNvSpPr>
            <a:spLocks noGrp="1"/>
          </p:cNvSpPr>
          <p:nvPr>
            <p:ph type="title"/>
          </p:nvPr>
        </p:nvSpPr>
        <p:spPr/>
        <p:txBody>
          <a:bodyPr>
            <a:noAutofit/>
          </a:bodyPr>
          <a:lstStyle/>
          <a:p>
            <a:r>
              <a:rPr lang="aa-ET" dirty="0"/>
              <a:t>Celotni dobiček / izguba</a:t>
            </a:r>
          </a:p>
        </p:txBody>
      </p:sp>
      <p:sp>
        <p:nvSpPr>
          <p:cNvPr id="2" name="TextBox 1">
            <a:extLst>
              <a:ext uri="{FF2B5EF4-FFF2-40B4-BE49-F238E27FC236}">
                <a16:creationId xmlns:a16="http://schemas.microsoft.com/office/drawing/2014/main" id="{38D89EF7-2551-2FB5-3ECF-1D22044AD9A4}"/>
              </a:ext>
            </a:extLst>
          </p:cNvPr>
          <p:cNvSpPr txBox="1"/>
          <p:nvPr/>
        </p:nvSpPr>
        <p:spPr>
          <a:xfrm>
            <a:off x="363541" y="1074185"/>
            <a:ext cx="6151220"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Vozni</a:t>
            </a:r>
            <a:r>
              <a:rPr lang="en-GB" sz="1662" dirty="0">
                <a:solidFill>
                  <a:srgbClr val="990000"/>
                </a:solidFill>
                <a:latin typeface="Arial" panose="020B0604020202020204" pitchFamily="34" charset="0"/>
                <a:ea typeface="ＭＳ Ｐゴシック" charset="0"/>
              </a:rPr>
              <a:t> red 1, </a:t>
            </a:r>
            <a:r>
              <a:rPr lang="en-GB" sz="1662" dirty="0" err="1">
                <a:solidFill>
                  <a:srgbClr val="990000"/>
                </a:solidFill>
                <a:latin typeface="Arial" panose="020B0604020202020204" pitchFamily="34" charset="0"/>
                <a:ea typeface="ＭＳ Ｐゴシック" charset="0"/>
              </a:rPr>
              <a:t>osnovni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scenarij</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mio</a:t>
            </a:r>
            <a:r>
              <a:rPr lang="en-GB" sz="1662" dirty="0">
                <a:solidFill>
                  <a:srgbClr val="990000"/>
                </a:solidFill>
                <a:latin typeface="Arial" panose="020B0604020202020204" pitchFamily="34" charset="0"/>
                <a:ea typeface="ＭＳ Ｐゴシック" charset="0"/>
              </a:rPr>
              <a:t> €)</a:t>
            </a:r>
            <a:endParaRPr lang="en-US" sz="1108" dirty="0">
              <a:solidFill>
                <a:srgbClr val="4F2D7F"/>
              </a:solidFill>
              <a:latin typeface="Arial" panose="020B0604020202020204" pitchFamily="34" charset="0"/>
              <a:ea typeface="ＭＳ Ｐゴシック" charset="0"/>
            </a:endParaRPr>
          </a:p>
        </p:txBody>
      </p:sp>
      <p:sp>
        <p:nvSpPr>
          <p:cNvPr id="7" name="Text Placeholder 4">
            <a:extLst>
              <a:ext uri="{FF2B5EF4-FFF2-40B4-BE49-F238E27FC236}">
                <a16:creationId xmlns:a16="http://schemas.microsoft.com/office/drawing/2014/main" id="{3233688F-935E-62D0-6B61-FC47116EC093}"/>
              </a:ext>
            </a:extLst>
          </p:cNvPr>
          <p:cNvSpPr txBox="1">
            <a:spLocks/>
          </p:cNvSpPr>
          <p:nvPr/>
        </p:nvSpPr>
        <p:spPr>
          <a:xfrm>
            <a:off x="363541" y="5410200"/>
            <a:ext cx="8932860" cy="12954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227013" lvl="0" indent="-219075">
              <a:spcBef>
                <a:spcPts val="369"/>
              </a:spcBef>
              <a:buClr>
                <a:schemeClr val="bg1">
                  <a:lumMod val="50000"/>
                </a:schemeClr>
              </a:buClr>
              <a:buSzPts val="2000"/>
              <a:buFont typeface="Arial" panose="020B0604020202020204" pitchFamily="34" charset="0"/>
              <a:buChar char="•"/>
            </a:pPr>
            <a:r>
              <a:rPr lang="sl-SI" sz="1800" dirty="0">
                <a:solidFill>
                  <a:srgbClr val="002060"/>
                </a:solidFill>
              </a:rPr>
              <a:t>Vsi modeli (razen ACMI) dosegajo primerljive poslovne izide</a:t>
            </a:r>
          </a:p>
          <a:p>
            <a:pPr marL="227013" lvl="0" indent="-219075">
              <a:spcBef>
                <a:spcPts val="369"/>
              </a:spcBef>
              <a:buClr>
                <a:schemeClr val="bg1">
                  <a:lumMod val="50000"/>
                </a:schemeClr>
              </a:buClr>
              <a:buSzPts val="2000"/>
              <a:buFont typeface="Arial" panose="020B0604020202020204" pitchFamily="34" charset="0"/>
              <a:buChar char="•"/>
            </a:pPr>
            <a:r>
              <a:rPr lang="sl-SI" sz="1800" dirty="0">
                <a:solidFill>
                  <a:srgbClr val="002060"/>
                </a:solidFill>
              </a:rPr>
              <a:t>Točka preloma v letih 6 – 8</a:t>
            </a:r>
          </a:p>
          <a:p>
            <a:pPr marL="227013" lvl="0" indent="-219075">
              <a:spcBef>
                <a:spcPts val="369"/>
              </a:spcBef>
              <a:buClr>
                <a:schemeClr val="bg1">
                  <a:lumMod val="50000"/>
                </a:schemeClr>
              </a:buClr>
              <a:buSzPts val="2000"/>
              <a:buFont typeface="Arial" panose="020B0604020202020204" pitchFamily="34" charset="0"/>
              <a:buChar char="•"/>
            </a:pPr>
            <a:r>
              <a:rPr lang="sl-SI" sz="1800" dirty="0">
                <a:solidFill>
                  <a:srgbClr val="002060"/>
                </a:solidFill>
              </a:rPr>
              <a:t>PPP najbolj ugoden model (kombinacija prednosti Dry Lease + Own Aircraft)</a:t>
            </a:r>
          </a:p>
          <a:p>
            <a:pPr marL="227013" lvl="0" indent="-219075">
              <a:spcBef>
                <a:spcPts val="369"/>
              </a:spcBef>
              <a:buClr>
                <a:schemeClr val="bg1">
                  <a:lumMod val="50000"/>
                </a:schemeClr>
              </a:buClr>
              <a:buSzPts val="2000"/>
              <a:buFont typeface="Arial" panose="020B0604020202020204" pitchFamily="34" charset="0"/>
              <a:buChar char="•"/>
            </a:pPr>
            <a:r>
              <a:rPr lang="sl-SI" sz="1800" dirty="0">
                <a:solidFill>
                  <a:srgbClr val="002060"/>
                </a:solidFill>
              </a:rPr>
              <a:t>ACMI morda primeren zgolj za kratko obdobje (začetna faza), kasneje predrag</a:t>
            </a:r>
          </a:p>
        </p:txBody>
      </p:sp>
      <p:graphicFrame>
        <p:nvGraphicFramePr>
          <p:cNvPr id="5" name="Chart 4">
            <a:extLst>
              <a:ext uri="{FF2B5EF4-FFF2-40B4-BE49-F238E27FC236}">
                <a16:creationId xmlns:a16="http://schemas.microsoft.com/office/drawing/2014/main" id="{5F7E783E-0CEC-704C-B2B5-3497E50C9E17}"/>
              </a:ext>
            </a:extLst>
          </p:cNvPr>
          <p:cNvGraphicFramePr>
            <a:graphicFrameLocks/>
          </p:cNvGraphicFramePr>
          <p:nvPr>
            <p:extLst>
              <p:ext uri="{D42A27DB-BD31-4B8C-83A1-F6EECF244321}">
                <p14:modId xmlns:p14="http://schemas.microsoft.com/office/powerpoint/2010/main" val="3610269586"/>
              </p:ext>
            </p:extLst>
          </p:nvPr>
        </p:nvGraphicFramePr>
        <p:xfrm>
          <a:off x="247387" y="1498088"/>
          <a:ext cx="9165167" cy="3841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638946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3" name="Title 2">
            <a:extLst>
              <a:ext uri="{FF2B5EF4-FFF2-40B4-BE49-F238E27FC236}">
                <a16:creationId xmlns:a16="http://schemas.microsoft.com/office/drawing/2014/main" id="{8C2A7A9D-0BC2-D943-5B67-693E13319C50}"/>
              </a:ext>
            </a:extLst>
          </p:cNvPr>
          <p:cNvSpPr>
            <a:spLocks noGrp="1"/>
          </p:cNvSpPr>
          <p:nvPr>
            <p:ph type="title"/>
          </p:nvPr>
        </p:nvSpPr>
        <p:spPr/>
        <p:txBody>
          <a:bodyPr>
            <a:noAutofit/>
          </a:bodyPr>
          <a:lstStyle/>
          <a:p>
            <a:r>
              <a:rPr lang="aa-ET" dirty="0"/>
              <a:t>Kumulativni dobiček </a:t>
            </a:r>
            <a:r>
              <a:rPr lang="aa-ET"/>
              <a:t>/ izguba</a:t>
            </a:r>
            <a:r>
              <a:rPr lang="sl-SI" dirty="0"/>
              <a:t> (PPP)</a:t>
            </a:r>
            <a:endParaRPr lang="aa-ET" dirty="0"/>
          </a:p>
        </p:txBody>
      </p:sp>
      <p:sp>
        <p:nvSpPr>
          <p:cNvPr id="2" name="TextBox 1">
            <a:extLst>
              <a:ext uri="{FF2B5EF4-FFF2-40B4-BE49-F238E27FC236}">
                <a16:creationId xmlns:a16="http://schemas.microsoft.com/office/drawing/2014/main" id="{38D89EF7-2551-2FB5-3ECF-1D22044AD9A4}"/>
              </a:ext>
            </a:extLst>
          </p:cNvPr>
          <p:cNvSpPr txBox="1"/>
          <p:nvPr/>
        </p:nvSpPr>
        <p:spPr>
          <a:xfrm>
            <a:off x="363541" y="1074185"/>
            <a:ext cx="6151220"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Vozni</a:t>
            </a:r>
            <a:r>
              <a:rPr lang="en-GB" sz="1662" dirty="0">
                <a:solidFill>
                  <a:srgbClr val="990000"/>
                </a:solidFill>
                <a:latin typeface="Arial" panose="020B0604020202020204" pitchFamily="34" charset="0"/>
                <a:ea typeface="ＭＳ Ｐゴシック" charset="0"/>
              </a:rPr>
              <a:t> red 1, </a:t>
            </a:r>
            <a:r>
              <a:rPr lang="en-GB" sz="1662" dirty="0" err="1">
                <a:solidFill>
                  <a:srgbClr val="990000"/>
                </a:solidFill>
                <a:latin typeface="Arial" panose="020B0604020202020204" pitchFamily="34" charset="0"/>
                <a:ea typeface="ＭＳ Ｐゴシック" charset="0"/>
              </a:rPr>
              <a:t>osnovni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scenarij</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mio</a:t>
            </a:r>
            <a:r>
              <a:rPr lang="en-GB" sz="1662" dirty="0">
                <a:solidFill>
                  <a:srgbClr val="990000"/>
                </a:solidFill>
                <a:latin typeface="Arial" panose="020B0604020202020204" pitchFamily="34" charset="0"/>
                <a:ea typeface="ＭＳ Ｐゴシック" charset="0"/>
              </a:rPr>
              <a:t> €)</a:t>
            </a:r>
            <a:endParaRPr lang="en-US" sz="1108" dirty="0">
              <a:solidFill>
                <a:srgbClr val="4F2D7F"/>
              </a:solidFill>
              <a:latin typeface="Arial" panose="020B0604020202020204" pitchFamily="34" charset="0"/>
              <a:ea typeface="ＭＳ Ｐゴシック" charset="0"/>
            </a:endParaRPr>
          </a:p>
        </p:txBody>
      </p:sp>
      <p:sp>
        <p:nvSpPr>
          <p:cNvPr id="7" name="Text Placeholder 4">
            <a:extLst>
              <a:ext uri="{FF2B5EF4-FFF2-40B4-BE49-F238E27FC236}">
                <a16:creationId xmlns:a16="http://schemas.microsoft.com/office/drawing/2014/main" id="{3233688F-935E-62D0-6B61-FC47116EC093}"/>
              </a:ext>
            </a:extLst>
          </p:cNvPr>
          <p:cNvSpPr txBox="1">
            <a:spLocks/>
          </p:cNvSpPr>
          <p:nvPr/>
        </p:nvSpPr>
        <p:spPr>
          <a:xfrm>
            <a:off x="376687" y="5691186"/>
            <a:ext cx="7852913" cy="1014413"/>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227013" lvl="0" indent="-219075">
              <a:spcBef>
                <a:spcPts val="369"/>
              </a:spcBef>
              <a:buClr>
                <a:schemeClr val="bg1">
                  <a:lumMod val="50000"/>
                </a:schemeClr>
              </a:buClr>
              <a:buSzPts val="2000"/>
              <a:buFont typeface="Arial" panose="020B0604020202020204" pitchFamily="34" charset="0"/>
              <a:buChar char="•"/>
            </a:pPr>
            <a:r>
              <a:rPr lang="sl-SI" sz="1800" dirty="0">
                <a:solidFill>
                  <a:srgbClr val="002060"/>
                </a:solidFill>
              </a:rPr>
              <a:t>V prvih 6 letih lahko nastane kumulativna izguba</a:t>
            </a:r>
          </a:p>
          <a:p>
            <a:pPr marL="450850" lvl="3" indent="-209550">
              <a:spcBef>
                <a:spcPts val="369"/>
              </a:spcBef>
              <a:buClr>
                <a:schemeClr val="bg1">
                  <a:lumMod val="50000"/>
                </a:schemeClr>
              </a:buClr>
              <a:buSzPts val="2000"/>
            </a:pPr>
            <a:r>
              <a:rPr lang="sl-SI" sz="1650" dirty="0">
                <a:solidFill>
                  <a:srgbClr val="002060"/>
                </a:solidFill>
              </a:rPr>
              <a:t>do 35 mio € (PPP)</a:t>
            </a:r>
          </a:p>
          <a:p>
            <a:pPr marL="261937" lvl="2" indent="-209550">
              <a:spcBef>
                <a:spcPts val="369"/>
              </a:spcBef>
              <a:buClr>
                <a:schemeClr val="bg1">
                  <a:lumMod val="50000"/>
                </a:schemeClr>
              </a:buClr>
              <a:buSzPts val="2000"/>
            </a:pPr>
            <a:r>
              <a:rPr lang="sl-SI" sz="1800" dirty="0">
                <a:solidFill>
                  <a:srgbClr val="002060"/>
                </a:solidFill>
              </a:rPr>
              <a:t>Potrebna finančna sredstva za pokrivanje tekoče bilančne izgube</a:t>
            </a:r>
          </a:p>
          <a:p>
            <a:pPr marL="450850" lvl="3" indent="-209550">
              <a:spcBef>
                <a:spcPts val="369"/>
              </a:spcBef>
              <a:buClr>
                <a:schemeClr val="bg1">
                  <a:lumMod val="50000"/>
                </a:schemeClr>
              </a:buClr>
              <a:buSzPts val="2000"/>
            </a:pPr>
            <a:endParaRPr lang="sl-SI" sz="1650" dirty="0">
              <a:solidFill>
                <a:srgbClr val="002060"/>
              </a:solidFill>
            </a:endParaRPr>
          </a:p>
          <a:p>
            <a:pPr marL="457200" lvl="0" indent="-355600">
              <a:spcBef>
                <a:spcPts val="369"/>
              </a:spcBef>
              <a:buClr>
                <a:schemeClr val="dk1"/>
              </a:buClr>
              <a:buSzPts val="2000"/>
              <a:buChar char="-"/>
            </a:pPr>
            <a:endParaRPr lang="sl-SI" sz="1800" dirty="0">
              <a:solidFill>
                <a:srgbClr val="002060"/>
              </a:solidFill>
            </a:endParaRPr>
          </a:p>
        </p:txBody>
      </p:sp>
      <p:graphicFrame>
        <p:nvGraphicFramePr>
          <p:cNvPr id="5" name="Chart 4">
            <a:extLst>
              <a:ext uri="{FF2B5EF4-FFF2-40B4-BE49-F238E27FC236}">
                <a16:creationId xmlns:a16="http://schemas.microsoft.com/office/drawing/2014/main" id="{557E3C50-75FE-4244-92F8-CBBD0D17B9DC}"/>
              </a:ext>
            </a:extLst>
          </p:cNvPr>
          <p:cNvGraphicFramePr>
            <a:graphicFrameLocks/>
          </p:cNvGraphicFramePr>
          <p:nvPr>
            <p:extLst>
              <p:ext uri="{D42A27DB-BD31-4B8C-83A1-F6EECF244321}">
                <p14:modId xmlns:p14="http://schemas.microsoft.com/office/powerpoint/2010/main" val="2947540813"/>
              </p:ext>
            </p:extLst>
          </p:nvPr>
        </p:nvGraphicFramePr>
        <p:xfrm>
          <a:off x="376687" y="1523023"/>
          <a:ext cx="8061325" cy="39751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55389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3" name="Title 2">
            <a:extLst>
              <a:ext uri="{FF2B5EF4-FFF2-40B4-BE49-F238E27FC236}">
                <a16:creationId xmlns:a16="http://schemas.microsoft.com/office/drawing/2014/main" id="{8C2A7A9D-0BC2-D943-5B67-693E13319C50}"/>
              </a:ext>
            </a:extLst>
          </p:cNvPr>
          <p:cNvSpPr>
            <a:spLocks noGrp="1"/>
          </p:cNvSpPr>
          <p:nvPr>
            <p:ph type="title"/>
          </p:nvPr>
        </p:nvSpPr>
        <p:spPr/>
        <p:txBody>
          <a:bodyPr>
            <a:noAutofit/>
          </a:bodyPr>
          <a:lstStyle/>
          <a:p>
            <a:r>
              <a:rPr lang="aa-ET" dirty="0"/>
              <a:t>Stanje kapitala (ob začetnem vložku 50 mio €)</a:t>
            </a:r>
          </a:p>
        </p:txBody>
      </p:sp>
      <p:sp>
        <p:nvSpPr>
          <p:cNvPr id="2" name="TextBox 1">
            <a:extLst>
              <a:ext uri="{FF2B5EF4-FFF2-40B4-BE49-F238E27FC236}">
                <a16:creationId xmlns:a16="http://schemas.microsoft.com/office/drawing/2014/main" id="{38D89EF7-2551-2FB5-3ECF-1D22044AD9A4}"/>
              </a:ext>
            </a:extLst>
          </p:cNvPr>
          <p:cNvSpPr txBox="1"/>
          <p:nvPr/>
        </p:nvSpPr>
        <p:spPr>
          <a:xfrm>
            <a:off x="363541" y="1074185"/>
            <a:ext cx="6151220"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Vozni</a:t>
            </a:r>
            <a:r>
              <a:rPr lang="en-GB" sz="1662" dirty="0">
                <a:solidFill>
                  <a:srgbClr val="990000"/>
                </a:solidFill>
                <a:latin typeface="Arial" panose="020B0604020202020204" pitchFamily="34" charset="0"/>
                <a:ea typeface="ＭＳ Ｐゴシック" charset="0"/>
              </a:rPr>
              <a:t> red 1, </a:t>
            </a:r>
            <a:r>
              <a:rPr lang="en-GB" sz="1662" dirty="0" err="1">
                <a:solidFill>
                  <a:srgbClr val="990000"/>
                </a:solidFill>
                <a:latin typeface="Arial" panose="020B0604020202020204" pitchFamily="34" charset="0"/>
                <a:ea typeface="ＭＳ Ｐゴシック" charset="0"/>
              </a:rPr>
              <a:t>osnovni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scenarij</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mio</a:t>
            </a:r>
            <a:r>
              <a:rPr lang="en-GB" sz="1662" dirty="0">
                <a:solidFill>
                  <a:srgbClr val="990000"/>
                </a:solidFill>
                <a:latin typeface="Arial" panose="020B0604020202020204" pitchFamily="34" charset="0"/>
                <a:ea typeface="ＭＳ Ｐゴシック" charset="0"/>
              </a:rPr>
              <a:t> €)</a:t>
            </a:r>
            <a:endParaRPr lang="en-US" sz="1108" dirty="0">
              <a:solidFill>
                <a:srgbClr val="4F2D7F"/>
              </a:solidFill>
              <a:latin typeface="Arial" panose="020B0604020202020204" pitchFamily="34" charset="0"/>
              <a:ea typeface="ＭＳ Ｐゴシック" charset="0"/>
            </a:endParaRPr>
          </a:p>
        </p:txBody>
      </p:sp>
      <p:sp>
        <p:nvSpPr>
          <p:cNvPr id="7" name="Text Placeholder 4">
            <a:extLst>
              <a:ext uri="{FF2B5EF4-FFF2-40B4-BE49-F238E27FC236}">
                <a16:creationId xmlns:a16="http://schemas.microsoft.com/office/drawing/2014/main" id="{3233688F-935E-62D0-6B61-FC47116EC093}"/>
              </a:ext>
            </a:extLst>
          </p:cNvPr>
          <p:cNvSpPr txBox="1">
            <a:spLocks/>
          </p:cNvSpPr>
          <p:nvPr/>
        </p:nvSpPr>
        <p:spPr>
          <a:xfrm>
            <a:off x="363541" y="5959590"/>
            <a:ext cx="7942259" cy="725217"/>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222250" lvl="2">
              <a:spcBef>
                <a:spcPts val="369"/>
              </a:spcBef>
              <a:buClr>
                <a:schemeClr val="bg1">
                  <a:lumMod val="50000"/>
                </a:schemeClr>
              </a:buClr>
              <a:buSzPts val="2000"/>
            </a:pPr>
            <a:r>
              <a:rPr lang="sl-SI" sz="1650" dirty="0">
                <a:solidFill>
                  <a:srgbClr val="002060"/>
                </a:solidFill>
              </a:rPr>
              <a:t>Ob zagonu podjetja je potrebno zagotoviti okrog 35 mio € kapitalskih rezerv</a:t>
            </a:r>
          </a:p>
        </p:txBody>
      </p:sp>
      <p:graphicFrame>
        <p:nvGraphicFramePr>
          <p:cNvPr id="9" name="Chart 8">
            <a:extLst>
              <a:ext uri="{FF2B5EF4-FFF2-40B4-BE49-F238E27FC236}">
                <a16:creationId xmlns:a16="http://schemas.microsoft.com/office/drawing/2014/main" id="{B1E928B5-84C5-2B43-99F0-94EE51CFB162}"/>
              </a:ext>
            </a:extLst>
          </p:cNvPr>
          <p:cNvGraphicFramePr>
            <a:graphicFrameLocks/>
          </p:cNvGraphicFramePr>
          <p:nvPr>
            <p:extLst>
              <p:ext uri="{D42A27DB-BD31-4B8C-83A1-F6EECF244321}">
                <p14:modId xmlns:p14="http://schemas.microsoft.com/office/powerpoint/2010/main" val="2978646161"/>
              </p:ext>
            </p:extLst>
          </p:nvPr>
        </p:nvGraphicFramePr>
        <p:xfrm>
          <a:off x="271463" y="1435634"/>
          <a:ext cx="8086725" cy="40767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206270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71465" y="621667"/>
            <a:ext cx="9361487" cy="673733"/>
          </a:xfrm>
        </p:spPr>
        <p:txBody>
          <a:bodyPr>
            <a:noAutofit/>
          </a:bodyPr>
          <a:lstStyle/>
          <a:p>
            <a:r>
              <a:rPr lang="en-GB" dirty="0" err="1"/>
              <a:t>Struktura</a:t>
            </a:r>
            <a:r>
              <a:rPr lang="en-GB" dirty="0"/>
              <a:t/>
            </a:r>
            <a:br>
              <a:rPr lang="en-GB" dirty="0"/>
            </a:b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63540" y="1371600"/>
            <a:ext cx="9177335" cy="51816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357188" lvl="2" indent="-357188" defTabSz="844083">
              <a:spcBef>
                <a:spcPts val="369"/>
              </a:spcBef>
              <a:buClr>
                <a:srgbClr val="7F7F7F"/>
              </a:buClr>
              <a:buFont typeface="+mj-lt"/>
              <a:buAutoNum type="arabicPeriod"/>
            </a:pPr>
            <a:endParaRPr lang="sl-SI" sz="2000" dirty="0">
              <a:solidFill>
                <a:srgbClr val="002060"/>
              </a:solidFill>
            </a:endParaRPr>
          </a:p>
          <a:p>
            <a:pPr marL="357188" lvl="2" indent="-357188" defTabSz="844083">
              <a:spcBef>
                <a:spcPts val="369"/>
              </a:spcBef>
              <a:buClr>
                <a:srgbClr val="7F7F7F"/>
              </a:buClr>
              <a:buFont typeface="+mj-lt"/>
              <a:buAutoNum type="arabicPeriod"/>
            </a:pPr>
            <a:r>
              <a:rPr lang="sl-SI" sz="2000" dirty="0">
                <a:solidFill>
                  <a:srgbClr val="002060"/>
                </a:solidFill>
              </a:rPr>
              <a:t>Makroekonomski vidiki sedanjega stanja letalske povezljivosti Slovenije</a:t>
            </a:r>
          </a:p>
          <a:p>
            <a:pPr marL="357188" lvl="2" indent="-357188" defTabSz="844083">
              <a:spcBef>
                <a:spcPts val="369"/>
              </a:spcBef>
              <a:buClr>
                <a:srgbClr val="7F7F7F"/>
              </a:buClr>
              <a:buFont typeface="+mj-lt"/>
              <a:buAutoNum type="arabicPeriod"/>
            </a:pPr>
            <a:endParaRPr lang="sl-SI" sz="2000" dirty="0">
              <a:solidFill>
                <a:srgbClr val="002060"/>
              </a:solidFill>
            </a:endParaRPr>
          </a:p>
          <a:p>
            <a:pPr marL="357188" lvl="2" indent="-357188" defTabSz="844083">
              <a:spcBef>
                <a:spcPts val="369"/>
              </a:spcBef>
              <a:buClr>
                <a:srgbClr val="7F7F7F"/>
              </a:buClr>
              <a:buFont typeface="+mj-lt"/>
              <a:buAutoNum type="arabicPeriod"/>
            </a:pPr>
            <a:r>
              <a:rPr lang="sl-SI" sz="2000" dirty="0">
                <a:solidFill>
                  <a:srgbClr val="002060"/>
                </a:solidFill>
              </a:rPr>
              <a:t>Primerjalna analiza učinkovitosti subvencioniranja nizkocenovnih prevoznikov, tradicionalnih prevoznikov in lastnega prevoznika</a:t>
            </a:r>
          </a:p>
          <a:p>
            <a:pPr marL="357188" lvl="2" indent="-357188" defTabSz="844083">
              <a:spcBef>
                <a:spcPts val="369"/>
              </a:spcBef>
              <a:buClr>
                <a:srgbClr val="7F7F7F"/>
              </a:buClr>
              <a:buFont typeface="+mj-lt"/>
              <a:buAutoNum type="arabicPeriod"/>
            </a:pPr>
            <a:endParaRPr lang="sl-SI" sz="2000" dirty="0">
              <a:solidFill>
                <a:srgbClr val="002060"/>
              </a:solidFill>
            </a:endParaRPr>
          </a:p>
          <a:p>
            <a:pPr marL="357188" lvl="2" indent="-357188" defTabSz="844083">
              <a:spcBef>
                <a:spcPts val="369"/>
              </a:spcBef>
              <a:buClr>
                <a:srgbClr val="7F7F7F"/>
              </a:buClr>
              <a:buFont typeface="+mj-lt"/>
              <a:buAutoNum type="arabicPeriod"/>
            </a:pPr>
            <a:r>
              <a:rPr lang="sl-SI" sz="2000" dirty="0">
                <a:solidFill>
                  <a:srgbClr val="002060"/>
                </a:solidFill>
              </a:rPr>
              <a:t>Modeli organiziranja in delovanja nove domače letalske družbe</a:t>
            </a:r>
          </a:p>
          <a:p>
            <a:pPr marL="357188" lvl="2" indent="-357188" defTabSz="844083">
              <a:spcBef>
                <a:spcPts val="369"/>
              </a:spcBef>
              <a:buClr>
                <a:srgbClr val="7F7F7F"/>
              </a:buClr>
              <a:buFont typeface="+mj-lt"/>
              <a:buAutoNum type="arabicPeriod"/>
            </a:pPr>
            <a:endParaRPr lang="sl-SI" sz="2000" dirty="0">
              <a:solidFill>
                <a:srgbClr val="002060"/>
              </a:solidFill>
            </a:endParaRPr>
          </a:p>
          <a:p>
            <a:pPr marL="357188" lvl="2" indent="-357188" defTabSz="844083">
              <a:spcBef>
                <a:spcPts val="369"/>
              </a:spcBef>
              <a:buClr>
                <a:srgbClr val="7F7F7F"/>
              </a:buClr>
              <a:buFont typeface="+mj-lt"/>
              <a:buAutoNum type="arabicPeriod"/>
            </a:pPr>
            <a:r>
              <a:rPr lang="sl-SI" sz="2000" dirty="0">
                <a:solidFill>
                  <a:srgbClr val="002060"/>
                </a:solidFill>
              </a:rPr>
              <a:t>Projekcije poslovanja nove domače letalske družbe</a:t>
            </a:r>
          </a:p>
          <a:p>
            <a:pPr marL="357188" lvl="2" indent="-357188" defTabSz="844083">
              <a:spcBef>
                <a:spcPts val="369"/>
              </a:spcBef>
              <a:buClr>
                <a:srgbClr val="7F7F7F"/>
              </a:buClr>
              <a:buFont typeface="+mj-lt"/>
              <a:buAutoNum type="arabicPeriod"/>
            </a:pPr>
            <a:endParaRPr lang="sl-SI" sz="2000" dirty="0">
              <a:solidFill>
                <a:srgbClr val="002060"/>
              </a:solidFill>
            </a:endParaRPr>
          </a:p>
          <a:p>
            <a:pPr marL="357188" lvl="2" indent="-357188" defTabSz="844083">
              <a:spcBef>
                <a:spcPts val="369"/>
              </a:spcBef>
              <a:buClr>
                <a:srgbClr val="7F7F7F"/>
              </a:buClr>
              <a:buFont typeface="+mj-lt"/>
              <a:buAutoNum type="arabicPeriod"/>
            </a:pPr>
            <a:r>
              <a:rPr lang="sl-SI" sz="2000" dirty="0">
                <a:solidFill>
                  <a:srgbClr val="002060"/>
                </a:solidFill>
              </a:rPr>
              <a:t>Sklepi in priporočila</a:t>
            </a:r>
          </a:p>
          <a:p>
            <a:pPr lvl="2" defTabSz="844083">
              <a:spcBef>
                <a:spcPts val="369"/>
              </a:spcBef>
              <a:buClr>
                <a:srgbClr val="7F7F7F"/>
              </a:buClr>
            </a:pPr>
            <a:endParaRPr lang="sl-SI" sz="2000" dirty="0">
              <a:solidFill>
                <a:srgbClr val="002060"/>
              </a:solidFill>
            </a:endParaRPr>
          </a:p>
        </p:txBody>
      </p:sp>
    </p:spTree>
    <p:extLst>
      <p:ext uri="{BB962C8B-B14F-4D97-AF65-F5344CB8AC3E}">
        <p14:creationId xmlns:p14="http://schemas.microsoft.com/office/powerpoint/2010/main" val="101106063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63540" y="1524000"/>
            <a:ext cx="9177335" cy="50292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817563" lvl="3" indent="-355600">
              <a:spcBef>
                <a:spcPts val="0"/>
              </a:spcBef>
              <a:buClr>
                <a:schemeClr val="bg1">
                  <a:lumMod val="50000"/>
                </a:schemeClr>
              </a:buClr>
              <a:buSzPts val="2000"/>
            </a:pPr>
            <a:endParaRPr lang="sl-SI" sz="2000" dirty="0">
              <a:solidFill>
                <a:srgbClr val="002060"/>
              </a:solidFill>
            </a:endParaRPr>
          </a:p>
          <a:p>
            <a:pPr marL="558800" lvl="1" indent="-457200">
              <a:spcBef>
                <a:spcPts val="0"/>
              </a:spcBef>
              <a:buClr>
                <a:schemeClr val="bg1">
                  <a:lumMod val="50000"/>
                </a:schemeClr>
              </a:buClr>
              <a:buSzPts val="2000"/>
              <a:buFont typeface="+mj-lt"/>
              <a:buAutoNum type="arabicPeriod"/>
            </a:pPr>
            <a:r>
              <a:rPr lang="sl-SI" sz="2000" dirty="0">
                <a:solidFill>
                  <a:srgbClr val="002060"/>
                </a:solidFill>
              </a:rPr>
              <a:t>Pomen faktorja zapolnjenosti in vrednosti kupona</a:t>
            </a:r>
          </a:p>
          <a:p>
            <a:pPr marL="558800" lvl="1" indent="-457200">
              <a:spcBef>
                <a:spcPts val="0"/>
              </a:spcBef>
              <a:buClr>
                <a:schemeClr val="bg1">
                  <a:lumMod val="50000"/>
                </a:schemeClr>
              </a:buClr>
              <a:buSzPts val="2000"/>
              <a:buFont typeface="+mj-lt"/>
              <a:buAutoNum type="arabicPeriod"/>
            </a:pPr>
            <a:endParaRPr lang="sl-SI" sz="2000" dirty="0">
              <a:solidFill>
                <a:srgbClr val="002060"/>
              </a:solidFill>
            </a:endParaRPr>
          </a:p>
          <a:p>
            <a:pPr marL="558800" lvl="1" indent="-457200">
              <a:spcBef>
                <a:spcPts val="0"/>
              </a:spcBef>
              <a:buClr>
                <a:schemeClr val="bg1">
                  <a:lumMod val="50000"/>
                </a:schemeClr>
              </a:buClr>
              <a:buSzPts val="2000"/>
              <a:buFont typeface="+mj-lt"/>
              <a:buAutoNum type="arabicPeriod"/>
            </a:pPr>
            <a:r>
              <a:rPr lang="sl-SI" sz="2000" dirty="0">
                <a:solidFill>
                  <a:srgbClr val="002060"/>
                </a:solidFill>
              </a:rPr>
              <a:t>Pomen stroška goriva</a:t>
            </a:r>
          </a:p>
          <a:p>
            <a:pPr marL="558800" lvl="1" indent="-457200">
              <a:spcBef>
                <a:spcPts val="0"/>
              </a:spcBef>
              <a:buClr>
                <a:schemeClr val="bg1">
                  <a:lumMod val="50000"/>
                </a:schemeClr>
              </a:buClr>
              <a:buSzPts val="2000"/>
              <a:buFont typeface="+mj-lt"/>
              <a:buAutoNum type="arabicPeriod"/>
            </a:pPr>
            <a:endParaRPr lang="sl-SI" sz="2000" dirty="0">
              <a:solidFill>
                <a:srgbClr val="002060"/>
              </a:solidFill>
            </a:endParaRPr>
          </a:p>
          <a:p>
            <a:pPr marL="558800" lvl="1" indent="-457200">
              <a:spcBef>
                <a:spcPts val="0"/>
              </a:spcBef>
              <a:buClr>
                <a:schemeClr val="bg1">
                  <a:lumMod val="50000"/>
                </a:schemeClr>
              </a:buClr>
              <a:buSzPts val="2000"/>
              <a:buFont typeface="+mj-lt"/>
              <a:buAutoNum type="arabicPeriod"/>
            </a:pPr>
            <a:r>
              <a:rPr lang="sl-SI" sz="2000" dirty="0">
                <a:solidFill>
                  <a:srgbClr val="002060"/>
                </a:solidFill>
              </a:rPr>
              <a:t>Vozni red 2 (več in daljše destinacije)</a:t>
            </a:r>
          </a:p>
          <a:p>
            <a:pPr marL="558800" lvl="1" indent="-457200">
              <a:spcBef>
                <a:spcPts val="0"/>
              </a:spcBef>
              <a:buClr>
                <a:schemeClr val="bg1">
                  <a:lumMod val="50000"/>
                </a:schemeClr>
              </a:buClr>
              <a:buSzPts val="2000"/>
              <a:buFont typeface="+mj-lt"/>
              <a:buAutoNum type="arabicPeriod"/>
            </a:pPr>
            <a:endParaRPr lang="sl-SI" sz="2000" dirty="0">
              <a:solidFill>
                <a:srgbClr val="002060"/>
              </a:solidFill>
            </a:endParaRPr>
          </a:p>
          <a:p>
            <a:pPr marL="558800" lvl="1" indent="-457200">
              <a:spcBef>
                <a:spcPts val="0"/>
              </a:spcBef>
              <a:buClr>
                <a:schemeClr val="bg1">
                  <a:lumMod val="50000"/>
                </a:schemeClr>
              </a:buClr>
              <a:buSzPts val="2000"/>
              <a:buFont typeface="+mj-lt"/>
              <a:buAutoNum type="arabicPeriod"/>
            </a:pPr>
            <a:r>
              <a:rPr lang="sl-SI" sz="2000" dirty="0">
                <a:solidFill>
                  <a:srgbClr val="002060"/>
                </a:solidFill>
              </a:rPr>
              <a:t>Vozni red 3 (samo 2 letali, 7 ključnih destinacij)</a:t>
            </a:r>
          </a:p>
          <a:p>
            <a:pPr marL="558800" lvl="1" indent="-457200">
              <a:spcBef>
                <a:spcPts val="0"/>
              </a:spcBef>
              <a:buClr>
                <a:schemeClr val="bg1">
                  <a:lumMod val="50000"/>
                </a:schemeClr>
              </a:buClr>
              <a:buSzPts val="2000"/>
              <a:buFont typeface="+mj-lt"/>
              <a:buAutoNum type="arabicPeriod"/>
            </a:pPr>
            <a:endParaRPr lang="sl-SI" sz="2000" dirty="0">
              <a:solidFill>
                <a:srgbClr val="002060"/>
              </a:solidFill>
            </a:endParaRPr>
          </a:p>
          <a:p>
            <a:pPr marL="558800" lvl="1" indent="-457200">
              <a:spcBef>
                <a:spcPts val="0"/>
              </a:spcBef>
              <a:buClr>
                <a:schemeClr val="bg1">
                  <a:lumMod val="50000"/>
                </a:schemeClr>
              </a:buClr>
              <a:buSzPts val="2000"/>
              <a:buFont typeface="+mj-lt"/>
              <a:buAutoNum type="arabicPeriod"/>
            </a:pPr>
            <a:r>
              <a:rPr lang="sl-SI" sz="2000" dirty="0">
                <a:solidFill>
                  <a:srgbClr val="002060"/>
                </a:solidFill>
              </a:rPr>
              <a:t>Večji tip letala: A220-100 (125 sedežev) </a:t>
            </a:r>
          </a:p>
          <a:p>
            <a:pPr marL="742950" lvl="0" indent="-285750">
              <a:spcBef>
                <a:spcPts val="369"/>
              </a:spcBef>
              <a:buClr>
                <a:schemeClr val="bg1">
                  <a:lumMod val="50000"/>
                </a:schemeClr>
              </a:buClr>
              <a:buFont typeface="Arial" panose="020B0604020202020204" pitchFamily="34" charset="0"/>
              <a:buChar char="•"/>
            </a:pPr>
            <a:endParaRPr lang="sl-SI" sz="1800" dirty="0">
              <a:solidFill>
                <a:srgbClr val="002060"/>
              </a:solidFill>
            </a:endParaRPr>
          </a:p>
        </p:txBody>
      </p:sp>
      <p:sp>
        <p:nvSpPr>
          <p:cNvPr id="3" name="Title 2">
            <a:extLst>
              <a:ext uri="{FF2B5EF4-FFF2-40B4-BE49-F238E27FC236}">
                <a16:creationId xmlns:a16="http://schemas.microsoft.com/office/drawing/2014/main" id="{838BC30E-B76A-201B-96A2-232C435CA3ED}"/>
              </a:ext>
            </a:extLst>
          </p:cNvPr>
          <p:cNvSpPr>
            <a:spLocks noGrp="1"/>
          </p:cNvSpPr>
          <p:nvPr>
            <p:ph type="title"/>
          </p:nvPr>
        </p:nvSpPr>
        <p:spPr>
          <a:xfrm>
            <a:off x="363540" y="609600"/>
            <a:ext cx="9361487" cy="366713"/>
          </a:xfrm>
        </p:spPr>
        <p:txBody>
          <a:bodyPr>
            <a:noAutofit/>
          </a:bodyPr>
          <a:lstStyle/>
          <a:p>
            <a:r>
              <a:rPr lang="en-GB" dirty="0" err="1"/>
              <a:t>Analiza</a:t>
            </a:r>
            <a:r>
              <a:rPr lang="en-GB" dirty="0"/>
              <a:t> </a:t>
            </a:r>
            <a:r>
              <a:rPr lang="en-GB" dirty="0" err="1"/>
              <a:t>občutljivosti</a:t>
            </a:r>
            <a:endParaRPr lang="aa-ET" dirty="0"/>
          </a:p>
        </p:txBody>
      </p:sp>
    </p:spTree>
    <p:extLst>
      <p:ext uri="{BB962C8B-B14F-4D97-AF65-F5344CB8AC3E}">
        <p14:creationId xmlns:p14="http://schemas.microsoft.com/office/powerpoint/2010/main" val="357019682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3" name="Title 2">
            <a:extLst>
              <a:ext uri="{FF2B5EF4-FFF2-40B4-BE49-F238E27FC236}">
                <a16:creationId xmlns:a16="http://schemas.microsoft.com/office/drawing/2014/main" id="{8C2A7A9D-0BC2-D943-5B67-693E13319C50}"/>
              </a:ext>
            </a:extLst>
          </p:cNvPr>
          <p:cNvSpPr>
            <a:spLocks noGrp="1"/>
          </p:cNvSpPr>
          <p:nvPr>
            <p:ph type="title"/>
          </p:nvPr>
        </p:nvSpPr>
        <p:spPr/>
        <p:txBody>
          <a:bodyPr>
            <a:noAutofit/>
          </a:bodyPr>
          <a:lstStyle/>
          <a:p>
            <a:r>
              <a:rPr lang="aa-ET" dirty="0"/>
              <a:t>1. Matrika projekcij izida </a:t>
            </a:r>
            <a:r>
              <a:rPr lang="aa-ET"/>
              <a:t>iz poslovanja</a:t>
            </a:r>
            <a:endParaRPr lang="aa-ET" dirty="0"/>
          </a:p>
        </p:txBody>
      </p:sp>
      <p:sp>
        <p:nvSpPr>
          <p:cNvPr id="2" name="TextBox 1">
            <a:extLst>
              <a:ext uri="{FF2B5EF4-FFF2-40B4-BE49-F238E27FC236}">
                <a16:creationId xmlns:a16="http://schemas.microsoft.com/office/drawing/2014/main" id="{38D89EF7-2551-2FB5-3ECF-1D22044AD9A4}"/>
              </a:ext>
            </a:extLst>
          </p:cNvPr>
          <p:cNvSpPr txBox="1"/>
          <p:nvPr/>
        </p:nvSpPr>
        <p:spPr>
          <a:xfrm>
            <a:off x="388189" y="228600"/>
            <a:ext cx="2126411" cy="215444"/>
          </a:xfrm>
          <a:prstGeom prst="rect">
            <a:avLst/>
          </a:prstGeom>
          <a:solidFill>
            <a:schemeClr val="tx2">
              <a:lumMod val="20000"/>
              <a:lumOff val="80000"/>
            </a:schemeClr>
          </a:solidFill>
          <a:ln>
            <a:solidFill>
              <a:schemeClr val="tx2">
                <a:lumMod val="20000"/>
                <a:lumOff val="80000"/>
              </a:schemeClr>
            </a:solidFill>
          </a:ln>
        </p:spPr>
        <p:txBody>
          <a:bodyPr wrap="square" lIns="0" tIns="0" rIns="0" bIns="0" rtlCol="0">
            <a:spAutoFit/>
          </a:bodyPr>
          <a:lstStyle/>
          <a:p>
            <a:pPr defTabSz="844083"/>
            <a:r>
              <a:rPr lang="en-GB" sz="1400" dirty="0" err="1">
                <a:solidFill>
                  <a:schemeClr val="tx2"/>
                </a:solidFill>
                <a:latin typeface="Arial" panose="020B0604020202020204" pitchFamily="34" charset="0"/>
                <a:ea typeface="ＭＳ Ｐゴシック" charset="0"/>
              </a:rPr>
              <a:t>Analiza</a:t>
            </a:r>
            <a:r>
              <a:rPr lang="en-GB" sz="1400" dirty="0">
                <a:solidFill>
                  <a:schemeClr val="tx2"/>
                </a:solidFill>
                <a:latin typeface="Arial" panose="020B0604020202020204" pitchFamily="34" charset="0"/>
                <a:ea typeface="ＭＳ Ｐゴシック" charset="0"/>
              </a:rPr>
              <a:t> </a:t>
            </a:r>
            <a:r>
              <a:rPr lang="en-GB" sz="1400" dirty="0" err="1">
                <a:solidFill>
                  <a:schemeClr val="tx2"/>
                </a:solidFill>
                <a:latin typeface="Arial" panose="020B0604020202020204" pitchFamily="34" charset="0"/>
                <a:ea typeface="ＭＳ Ｐゴシック" charset="0"/>
              </a:rPr>
              <a:t>občutljivosti</a:t>
            </a:r>
            <a:endParaRPr lang="en-US" sz="1050" dirty="0">
              <a:solidFill>
                <a:schemeClr val="tx2"/>
              </a:solidFill>
              <a:latin typeface="Arial" panose="020B0604020202020204" pitchFamily="34" charset="0"/>
              <a:ea typeface="ＭＳ Ｐゴシック" charset="0"/>
            </a:endParaRPr>
          </a:p>
        </p:txBody>
      </p:sp>
      <p:sp>
        <p:nvSpPr>
          <p:cNvPr id="7" name="Text Placeholder 4">
            <a:extLst>
              <a:ext uri="{FF2B5EF4-FFF2-40B4-BE49-F238E27FC236}">
                <a16:creationId xmlns:a16="http://schemas.microsoft.com/office/drawing/2014/main" id="{3233688F-935E-62D0-6B61-FC47116EC093}"/>
              </a:ext>
            </a:extLst>
          </p:cNvPr>
          <p:cNvSpPr txBox="1">
            <a:spLocks/>
          </p:cNvSpPr>
          <p:nvPr/>
        </p:nvSpPr>
        <p:spPr>
          <a:xfrm>
            <a:off x="363541" y="5334000"/>
            <a:ext cx="8701859" cy="12954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227013" lvl="0" indent="-219075">
              <a:spcBef>
                <a:spcPts val="369"/>
              </a:spcBef>
              <a:buClr>
                <a:schemeClr val="bg1">
                  <a:lumMod val="50000"/>
                </a:schemeClr>
              </a:buClr>
              <a:buSzPts val="2000"/>
              <a:buFont typeface="Arial" panose="020B0604020202020204" pitchFamily="34" charset="0"/>
              <a:buChar char="•"/>
            </a:pPr>
            <a:r>
              <a:rPr lang="sl-SI" sz="1800" b="1" dirty="0">
                <a:solidFill>
                  <a:srgbClr val="002060"/>
                </a:solidFill>
              </a:rPr>
              <a:t>Izziv</a:t>
            </a:r>
            <a:r>
              <a:rPr lang="sl-SI" sz="1800" dirty="0">
                <a:solidFill>
                  <a:srgbClr val="002060"/>
                </a:solidFill>
              </a:rPr>
              <a:t>:</a:t>
            </a:r>
          </a:p>
          <a:p>
            <a:pPr marL="450850" lvl="3" indent="-209550">
              <a:spcBef>
                <a:spcPts val="369"/>
              </a:spcBef>
              <a:buClr>
                <a:schemeClr val="bg1">
                  <a:lumMod val="50000"/>
                </a:schemeClr>
              </a:buClr>
              <a:buSzPts val="2000"/>
            </a:pPr>
            <a:r>
              <a:rPr lang="sl-SI" sz="1650" dirty="0">
                <a:solidFill>
                  <a:srgbClr val="002060"/>
                </a:solidFill>
              </a:rPr>
              <a:t>Minimalna zasedenost letal: &gt; 64%</a:t>
            </a:r>
          </a:p>
          <a:p>
            <a:pPr marL="450850" lvl="3" indent="-209550">
              <a:spcBef>
                <a:spcPts val="369"/>
              </a:spcBef>
              <a:buClr>
                <a:schemeClr val="bg1">
                  <a:lumMod val="50000"/>
                </a:schemeClr>
              </a:buClr>
              <a:buSzPts val="2000"/>
            </a:pPr>
            <a:r>
              <a:rPr lang="sl-SI" sz="1650" dirty="0">
                <a:solidFill>
                  <a:srgbClr val="002060"/>
                </a:solidFill>
              </a:rPr>
              <a:t>Minimalna vrednost kupona: &gt;134 EUR</a:t>
            </a:r>
          </a:p>
          <a:p>
            <a:pPr marL="450850" lvl="3" indent="-209550">
              <a:spcBef>
                <a:spcPts val="369"/>
              </a:spcBef>
              <a:buClr>
                <a:schemeClr val="bg1">
                  <a:lumMod val="50000"/>
                </a:schemeClr>
              </a:buClr>
              <a:buSzPts val="2000"/>
            </a:pPr>
            <a:r>
              <a:rPr lang="sl-SI" sz="1650" dirty="0">
                <a:solidFill>
                  <a:srgbClr val="002060"/>
                </a:solidFill>
              </a:rPr>
              <a:t>Za dolgoročno pozitivno poslovanje: load factor min 70% x kupon min 152 EUR</a:t>
            </a:r>
          </a:p>
          <a:p>
            <a:pPr marL="450850" lvl="3" indent="-209550">
              <a:spcBef>
                <a:spcPts val="369"/>
              </a:spcBef>
              <a:buClr>
                <a:schemeClr val="bg1">
                  <a:lumMod val="50000"/>
                </a:schemeClr>
              </a:buClr>
              <a:buSzPts val="2000"/>
            </a:pPr>
            <a:endParaRPr lang="sl-SI" sz="1650" dirty="0">
              <a:solidFill>
                <a:srgbClr val="002060"/>
              </a:solidFill>
            </a:endParaRPr>
          </a:p>
        </p:txBody>
      </p:sp>
      <p:sp>
        <p:nvSpPr>
          <p:cNvPr id="4" name="TextBox 3">
            <a:extLst>
              <a:ext uri="{FF2B5EF4-FFF2-40B4-BE49-F238E27FC236}">
                <a16:creationId xmlns:a16="http://schemas.microsoft.com/office/drawing/2014/main" id="{B6F59B05-B01F-3375-C222-D2ED354C6B0A}"/>
              </a:ext>
            </a:extLst>
          </p:cNvPr>
          <p:cNvSpPr txBox="1"/>
          <p:nvPr/>
        </p:nvSpPr>
        <p:spPr>
          <a:xfrm>
            <a:off x="381000" y="1094751"/>
            <a:ext cx="6151220"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Faktor</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zapolnjenosti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letala</a:t>
            </a:r>
            <a:r>
              <a:rPr lang="en-GB" sz="1662" dirty="0">
                <a:solidFill>
                  <a:srgbClr val="990000"/>
                </a:solidFill>
                <a:latin typeface="Arial" panose="020B0604020202020204" pitchFamily="34" charset="0"/>
                <a:ea typeface="ＭＳ Ｐゴシック" charset="0"/>
              </a:rPr>
              <a:t> x </a:t>
            </a:r>
            <a:r>
              <a:rPr lang="en-GB" sz="1662" dirty="0" err="1">
                <a:solidFill>
                  <a:srgbClr val="990000"/>
                </a:solidFill>
                <a:latin typeface="Arial" panose="020B0604020202020204" pitchFamily="34" charset="0"/>
                <a:ea typeface="ＭＳ Ｐゴシック" charset="0"/>
              </a:rPr>
              <a:t>vrednost</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kupona</a:t>
            </a:r>
            <a:endParaRPr lang="en-US" sz="1108" dirty="0">
              <a:solidFill>
                <a:srgbClr val="4F2D7F"/>
              </a:solidFill>
              <a:latin typeface="Arial" panose="020B0604020202020204" pitchFamily="34" charset="0"/>
              <a:ea typeface="ＭＳ Ｐゴシック" charset="0"/>
            </a:endParaRPr>
          </a:p>
        </p:txBody>
      </p:sp>
      <p:pic>
        <p:nvPicPr>
          <p:cNvPr id="15" name="Picture 14">
            <a:extLst>
              <a:ext uri="{FF2B5EF4-FFF2-40B4-BE49-F238E27FC236}">
                <a16:creationId xmlns:a16="http://schemas.microsoft.com/office/drawing/2014/main" id="{617A3293-D0D2-8B6C-C005-D5086938AD39}"/>
              </a:ext>
            </a:extLst>
          </p:cNvPr>
          <p:cNvPicPr>
            <a:picLocks noChangeAspect="1"/>
          </p:cNvPicPr>
          <p:nvPr/>
        </p:nvPicPr>
        <p:blipFill>
          <a:blip r:embed="rId2"/>
          <a:stretch>
            <a:fillRect/>
          </a:stretch>
        </p:blipFill>
        <p:spPr>
          <a:xfrm>
            <a:off x="317091" y="1580231"/>
            <a:ext cx="8781410" cy="3296569"/>
          </a:xfrm>
          <a:prstGeom prst="rect">
            <a:avLst/>
          </a:prstGeom>
        </p:spPr>
      </p:pic>
      <p:sp>
        <p:nvSpPr>
          <p:cNvPr id="16" name="Rectangle 15">
            <a:extLst>
              <a:ext uri="{FF2B5EF4-FFF2-40B4-BE49-F238E27FC236}">
                <a16:creationId xmlns:a16="http://schemas.microsoft.com/office/drawing/2014/main" id="{EC0BDA7F-9A41-B565-7048-A2D54C0D63E8}"/>
              </a:ext>
            </a:extLst>
          </p:cNvPr>
          <p:cNvSpPr/>
          <p:nvPr/>
        </p:nvSpPr>
        <p:spPr>
          <a:xfrm>
            <a:off x="4191000" y="1828799"/>
            <a:ext cx="3429000" cy="1848769"/>
          </a:xfrm>
          <a:prstGeom prst="rect">
            <a:avLst/>
          </a:prstGeom>
          <a:solidFill>
            <a:schemeClr val="accent2">
              <a:lumMod val="20000"/>
              <a:lumOff val="80000"/>
              <a:alpha val="3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7" name="Rectangle 16">
            <a:extLst>
              <a:ext uri="{FF2B5EF4-FFF2-40B4-BE49-F238E27FC236}">
                <a16:creationId xmlns:a16="http://schemas.microsoft.com/office/drawing/2014/main" id="{80590E0C-B6C6-C499-601B-04151440092D}"/>
              </a:ext>
            </a:extLst>
          </p:cNvPr>
          <p:cNvSpPr/>
          <p:nvPr/>
        </p:nvSpPr>
        <p:spPr>
          <a:xfrm>
            <a:off x="6400800" y="1828800"/>
            <a:ext cx="533400" cy="3048000"/>
          </a:xfrm>
          <a:prstGeom prst="rect">
            <a:avLst/>
          </a:prstGeom>
          <a:solidFill>
            <a:schemeClr val="accent1">
              <a:lumMod val="40000"/>
              <a:lumOff val="60000"/>
              <a:alpha val="47791"/>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sl-SI" sz="800" dirty="0" err="1">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CD9BC4B-A9D9-6DB2-1A5F-1944817C2B02}"/>
              </a:ext>
            </a:extLst>
          </p:cNvPr>
          <p:cNvSpPr/>
          <p:nvPr/>
        </p:nvSpPr>
        <p:spPr>
          <a:xfrm>
            <a:off x="1128104" y="3448969"/>
            <a:ext cx="7172731" cy="228600"/>
          </a:xfrm>
          <a:prstGeom prst="rect">
            <a:avLst/>
          </a:prstGeom>
          <a:solidFill>
            <a:schemeClr val="accent1">
              <a:lumMod val="40000"/>
              <a:lumOff val="60000"/>
              <a:alpha val="47791"/>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sl-SI" sz="8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8913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repeatCount="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ppt_y</p:attrName>
                                        </p:attrNameLst>
                                      </p:cBhvr>
                                      <p:tavLst>
                                        <p:tav tm="0">
                                          <p:val>
                                            <p:strVal val="#ppt_y+#ppt_h*1.125000"/>
                                          </p:val>
                                        </p:tav>
                                        <p:tav tm="100000">
                                          <p:val>
                                            <p:strVal val="#ppt_y"/>
                                          </p:val>
                                        </p:tav>
                                      </p:tavLst>
                                    </p:anim>
                                    <p:animEffect transition="in" filter="wipe(up)">
                                      <p:cBhvr>
                                        <p:cTn id="8" dur="10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p:tgtEl>
                                          <p:spTgt spid="17"/>
                                        </p:tgtEl>
                                        <p:attrNameLst>
                                          <p:attrName>ppt_y</p:attrName>
                                        </p:attrNameLst>
                                      </p:cBhvr>
                                      <p:tavLst>
                                        <p:tav tm="0">
                                          <p:val>
                                            <p:strVal val="#ppt_y+#ppt_h*1.125000"/>
                                          </p:val>
                                        </p:tav>
                                        <p:tav tm="100000">
                                          <p:val>
                                            <p:strVal val="#ppt_y"/>
                                          </p:val>
                                        </p:tav>
                                      </p:tavLst>
                                    </p:anim>
                                    <p:animEffect transition="in" filter="wipe(up)">
                                      <p:cBhvr>
                                        <p:cTn id="14" dur="1000"/>
                                        <p:tgtEl>
                                          <p:spTgt spid="17"/>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p:tgtEl>
                                          <p:spTgt spid="18"/>
                                        </p:tgtEl>
                                        <p:attrNameLst>
                                          <p:attrName>ppt_y</p:attrName>
                                        </p:attrNameLst>
                                      </p:cBhvr>
                                      <p:tavLst>
                                        <p:tav tm="0">
                                          <p:val>
                                            <p:strVal val="#ppt_y+#ppt_h*1.125000"/>
                                          </p:val>
                                        </p:tav>
                                        <p:tav tm="100000">
                                          <p:val>
                                            <p:strVal val="#ppt_y"/>
                                          </p:val>
                                        </p:tav>
                                      </p:tavLst>
                                    </p:anim>
                                    <p:animEffect transition="in" filter="wipe(up)">
                                      <p:cBhvr>
                                        <p:cTn id="1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28124" y="5625711"/>
            <a:ext cx="8663476" cy="1003689"/>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317500" indent="-215900">
              <a:spcBef>
                <a:spcPts val="369"/>
              </a:spcBef>
              <a:buClr>
                <a:schemeClr val="bg1">
                  <a:lumMod val="50000"/>
                </a:schemeClr>
              </a:buClr>
              <a:buSzPts val="2000"/>
              <a:buFont typeface="Arial" panose="020B0604020202020204" pitchFamily="34" charset="0"/>
              <a:buChar char="•"/>
            </a:pPr>
            <a:r>
              <a:rPr lang="sl-SI" sz="1600" dirty="0">
                <a:solidFill>
                  <a:srgbClr val="002060"/>
                </a:solidFill>
              </a:rPr>
              <a:t>Ob strošku goriva +30% družba ne bi dosegla točke preloma znotraj 10-letnega obdobja: </a:t>
            </a:r>
          </a:p>
          <a:p>
            <a:pPr marL="668338" lvl="3" indent="-292100">
              <a:spcBef>
                <a:spcPts val="369"/>
              </a:spcBef>
              <a:buClr>
                <a:schemeClr val="bg1">
                  <a:lumMod val="50000"/>
                </a:schemeClr>
              </a:buClr>
              <a:buSzPts val="2000"/>
            </a:pPr>
            <a:r>
              <a:rPr lang="sl-SI" sz="1600" dirty="0">
                <a:solidFill>
                  <a:srgbClr val="002060"/>
                </a:solidFill>
              </a:rPr>
              <a:t>Poslovni rezultat slabši za 4.4 mio EUR</a:t>
            </a:r>
          </a:p>
          <a:p>
            <a:pPr marL="668338" lvl="3" indent="-292100">
              <a:spcBef>
                <a:spcPts val="369"/>
              </a:spcBef>
              <a:buClr>
                <a:schemeClr val="bg1">
                  <a:lumMod val="50000"/>
                </a:schemeClr>
              </a:buClr>
              <a:buSzPts val="2000"/>
            </a:pPr>
            <a:r>
              <a:rPr lang="sl-SI" sz="1600" dirty="0">
                <a:solidFill>
                  <a:srgbClr val="002060"/>
                </a:solidFill>
              </a:rPr>
              <a:t>Pod enakimi ostalimi predpostavkami točka preloma šele pri load factorju &gt;73%</a:t>
            </a:r>
            <a:endParaRPr lang="sl-SI" sz="1400" dirty="0">
              <a:solidFill>
                <a:srgbClr val="002060"/>
              </a:solidFill>
            </a:endParaRPr>
          </a:p>
        </p:txBody>
      </p:sp>
      <p:sp>
        <p:nvSpPr>
          <p:cNvPr id="7" name="Title 6">
            <a:extLst>
              <a:ext uri="{FF2B5EF4-FFF2-40B4-BE49-F238E27FC236}">
                <a16:creationId xmlns:a16="http://schemas.microsoft.com/office/drawing/2014/main" id="{A927CF8B-1050-80E8-EA1D-4F06CFDCAE09}"/>
              </a:ext>
            </a:extLst>
          </p:cNvPr>
          <p:cNvSpPr>
            <a:spLocks noGrp="1"/>
          </p:cNvSpPr>
          <p:nvPr>
            <p:ph type="title"/>
          </p:nvPr>
        </p:nvSpPr>
        <p:spPr/>
        <p:txBody>
          <a:bodyPr>
            <a:noAutofit/>
          </a:bodyPr>
          <a:lstStyle/>
          <a:p>
            <a:r>
              <a:rPr lang="aa-ET" dirty="0"/>
              <a:t>2. Vpliv cene goriva</a:t>
            </a:r>
          </a:p>
        </p:txBody>
      </p:sp>
      <p:sp>
        <p:nvSpPr>
          <p:cNvPr id="2" name="TextBox 1">
            <a:extLst>
              <a:ext uri="{FF2B5EF4-FFF2-40B4-BE49-F238E27FC236}">
                <a16:creationId xmlns:a16="http://schemas.microsoft.com/office/drawing/2014/main" id="{9C65E203-DAAC-1125-0B75-4B82C7B2B2A2}"/>
              </a:ext>
            </a:extLst>
          </p:cNvPr>
          <p:cNvSpPr txBox="1"/>
          <p:nvPr/>
        </p:nvSpPr>
        <p:spPr>
          <a:xfrm>
            <a:off x="388189" y="228600"/>
            <a:ext cx="2126411" cy="215444"/>
          </a:xfrm>
          <a:prstGeom prst="rect">
            <a:avLst/>
          </a:prstGeom>
          <a:solidFill>
            <a:schemeClr val="tx2">
              <a:lumMod val="20000"/>
              <a:lumOff val="80000"/>
            </a:schemeClr>
          </a:solidFill>
          <a:ln>
            <a:solidFill>
              <a:schemeClr val="tx2">
                <a:lumMod val="20000"/>
                <a:lumOff val="80000"/>
              </a:schemeClr>
            </a:solidFill>
          </a:ln>
        </p:spPr>
        <p:txBody>
          <a:bodyPr wrap="square" lIns="0" tIns="0" rIns="0" bIns="0" rtlCol="0">
            <a:spAutoFit/>
          </a:bodyPr>
          <a:lstStyle/>
          <a:p>
            <a:pPr defTabSz="844083"/>
            <a:r>
              <a:rPr lang="en-GB" sz="1400" dirty="0" err="1">
                <a:solidFill>
                  <a:schemeClr val="tx2"/>
                </a:solidFill>
                <a:latin typeface="Arial" panose="020B0604020202020204" pitchFamily="34" charset="0"/>
                <a:ea typeface="ＭＳ Ｐゴシック" charset="0"/>
              </a:rPr>
              <a:t>Analiza</a:t>
            </a:r>
            <a:r>
              <a:rPr lang="en-GB" sz="1400" dirty="0">
                <a:solidFill>
                  <a:schemeClr val="tx2"/>
                </a:solidFill>
                <a:latin typeface="Arial" panose="020B0604020202020204" pitchFamily="34" charset="0"/>
                <a:ea typeface="ＭＳ Ｐゴシック" charset="0"/>
              </a:rPr>
              <a:t> </a:t>
            </a:r>
            <a:r>
              <a:rPr lang="en-GB" sz="1400" dirty="0" err="1">
                <a:solidFill>
                  <a:schemeClr val="tx2"/>
                </a:solidFill>
                <a:latin typeface="Arial" panose="020B0604020202020204" pitchFamily="34" charset="0"/>
                <a:ea typeface="ＭＳ Ｐゴシック" charset="0"/>
              </a:rPr>
              <a:t>občutljivosti</a:t>
            </a:r>
            <a:endParaRPr lang="en-US" sz="1050" dirty="0">
              <a:solidFill>
                <a:schemeClr val="tx2"/>
              </a:solidFill>
              <a:latin typeface="Arial" panose="020B0604020202020204" pitchFamily="34" charset="0"/>
              <a:ea typeface="ＭＳ Ｐゴシック" charset="0"/>
            </a:endParaRPr>
          </a:p>
        </p:txBody>
      </p:sp>
      <p:sp>
        <p:nvSpPr>
          <p:cNvPr id="8" name="TextBox 7">
            <a:extLst>
              <a:ext uri="{FF2B5EF4-FFF2-40B4-BE49-F238E27FC236}">
                <a16:creationId xmlns:a16="http://schemas.microsoft.com/office/drawing/2014/main" id="{8E94B6BE-50FE-35E2-6DBD-B13304DA0916}"/>
              </a:ext>
            </a:extLst>
          </p:cNvPr>
          <p:cNvSpPr txBox="1"/>
          <p:nvPr/>
        </p:nvSpPr>
        <p:spPr>
          <a:xfrm>
            <a:off x="363541" y="1074185"/>
            <a:ext cx="6151220" cy="255776"/>
          </a:xfrm>
          <a:prstGeom prst="rect">
            <a:avLst/>
          </a:prstGeom>
          <a:noFill/>
        </p:spPr>
        <p:txBody>
          <a:bodyPr wrap="square" lIns="0" tIns="0" rIns="0" bIns="0" rtlCol="0">
            <a:spAutoFit/>
          </a:bodyPr>
          <a:lstStyle/>
          <a:p>
            <a:pPr defTabSz="844083"/>
            <a:r>
              <a:rPr lang="en-GB" sz="1662" dirty="0">
                <a:solidFill>
                  <a:srgbClr val="990000"/>
                </a:solidFill>
                <a:latin typeface="Arial" panose="020B0604020202020204" pitchFamily="34" charset="0"/>
                <a:ea typeface="ＭＳ Ｐゴシック" charset="0"/>
              </a:rPr>
              <a:t>Cena </a:t>
            </a:r>
            <a:r>
              <a:rPr lang="en-GB" sz="1662" dirty="0" err="1">
                <a:solidFill>
                  <a:srgbClr val="990000"/>
                </a:solidFill>
                <a:latin typeface="Arial" panose="020B0604020202020204" pitchFamily="34" charset="0"/>
                <a:ea typeface="ＭＳ Ｐゴシック" charset="0"/>
              </a:rPr>
              <a:t>goriva</a:t>
            </a:r>
            <a:r>
              <a:rPr lang="en-GB" sz="1662" dirty="0">
                <a:solidFill>
                  <a:srgbClr val="990000"/>
                </a:solidFill>
                <a:latin typeface="Arial" panose="020B0604020202020204" pitchFamily="34" charset="0"/>
                <a:ea typeface="ＭＳ Ｐゴシック" charset="0"/>
              </a:rPr>
              <a:t>: +30% (</a:t>
            </a:r>
            <a:r>
              <a:rPr lang="en-GB" sz="1662" dirty="0" err="1">
                <a:solidFill>
                  <a:srgbClr val="990000"/>
                </a:solidFill>
                <a:latin typeface="Arial" panose="020B0604020202020204" pitchFamily="34" charset="0"/>
                <a:ea typeface="ＭＳ Ｐゴシック" charset="0"/>
              </a:rPr>
              <a:t>Vozni</a:t>
            </a:r>
            <a:r>
              <a:rPr lang="en-GB" sz="1662" dirty="0">
                <a:solidFill>
                  <a:srgbClr val="990000"/>
                </a:solidFill>
                <a:latin typeface="Arial" panose="020B0604020202020204" pitchFamily="34" charset="0"/>
                <a:ea typeface="ＭＳ Ｐゴシック" charset="0"/>
              </a:rPr>
              <a:t> red 1)</a:t>
            </a:r>
            <a:endParaRPr lang="en-US" sz="1108" dirty="0">
              <a:solidFill>
                <a:srgbClr val="4F2D7F"/>
              </a:solidFill>
              <a:latin typeface="Arial" panose="020B0604020202020204" pitchFamily="34" charset="0"/>
              <a:ea typeface="ＭＳ Ｐゴシック" charset="0"/>
            </a:endParaRPr>
          </a:p>
        </p:txBody>
      </p:sp>
      <p:graphicFrame>
        <p:nvGraphicFramePr>
          <p:cNvPr id="9" name="Chart 8">
            <a:extLst>
              <a:ext uri="{FF2B5EF4-FFF2-40B4-BE49-F238E27FC236}">
                <a16:creationId xmlns:a16="http://schemas.microsoft.com/office/drawing/2014/main" id="{C67FC5CE-BC1F-E442-A54C-389ED45CE20A}"/>
              </a:ext>
            </a:extLst>
          </p:cNvPr>
          <p:cNvGraphicFramePr>
            <a:graphicFrameLocks/>
          </p:cNvGraphicFramePr>
          <p:nvPr>
            <p:extLst>
              <p:ext uri="{D42A27DB-BD31-4B8C-83A1-F6EECF244321}">
                <p14:modId xmlns:p14="http://schemas.microsoft.com/office/powerpoint/2010/main" val="1316617769"/>
              </p:ext>
            </p:extLst>
          </p:nvPr>
        </p:nvGraphicFramePr>
        <p:xfrm>
          <a:off x="350922" y="1401067"/>
          <a:ext cx="6964278" cy="4010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808059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28124" y="5334001"/>
            <a:ext cx="8663476" cy="12954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317500" indent="-215900">
              <a:spcBef>
                <a:spcPts val="369"/>
              </a:spcBef>
              <a:buClr>
                <a:schemeClr val="bg1">
                  <a:lumMod val="50000"/>
                </a:schemeClr>
              </a:buClr>
              <a:buSzPts val="2000"/>
              <a:buFont typeface="Arial" panose="020B0604020202020204" pitchFamily="34" charset="0"/>
              <a:buChar char="•"/>
            </a:pPr>
            <a:r>
              <a:rPr lang="sl-SI" sz="1800" dirty="0">
                <a:solidFill>
                  <a:srgbClr val="002060"/>
                </a:solidFill>
              </a:rPr>
              <a:t>Potrebna kompenzacija za dvig cene goriva (+30%): </a:t>
            </a:r>
          </a:p>
          <a:p>
            <a:pPr marL="668338" lvl="3" indent="-292100">
              <a:spcBef>
                <a:spcPts val="369"/>
              </a:spcBef>
              <a:buClr>
                <a:schemeClr val="bg1">
                  <a:lumMod val="50000"/>
                </a:schemeClr>
              </a:buClr>
              <a:buSzPts val="2000"/>
            </a:pPr>
            <a:r>
              <a:rPr lang="sl-SI" sz="1600" dirty="0">
                <a:solidFill>
                  <a:srgbClr val="002060"/>
                </a:solidFill>
              </a:rPr>
              <a:t>Višja vrednost kupona:  +12 EUR</a:t>
            </a:r>
          </a:p>
          <a:p>
            <a:pPr marL="668338" lvl="3" indent="-292100">
              <a:spcBef>
                <a:spcPts val="369"/>
              </a:spcBef>
              <a:buClr>
                <a:schemeClr val="bg1">
                  <a:lumMod val="50000"/>
                </a:schemeClr>
              </a:buClr>
              <a:buSzPts val="2000"/>
            </a:pPr>
            <a:r>
              <a:rPr lang="sl-SI" sz="1600" dirty="0">
                <a:solidFill>
                  <a:srgbClr val="002060"/>
                </a:solidFill>
              </a:rPr>
              <a:t>Višji load factor:  +6%</a:t>
            </a:r>
            <a:endParaRPr lang="sl-SI" sz="1400" dirty="0">
              <a:solidFill>
                <a:srgbClr val="002060"/>
              </a:solidFill>
            </a:endParaRPr>
          </a:p>
        </p:txBody>
      </p:sp>
      <p:sp>
        <p:nvSpPr>
          <p:cNvPr id="7" name="Title 6">
            <a:extLst>
              <a:ext uri="{FF2B5EF4-FFF2-40B4-BE49-F238E27FC236}">
                <a16:creationId xmlns:a16="http://schemas.microsoft.com/office/drawing/2014/main" id="{A927CF8B-1050-80E8-EA1D-4F06CFDCAE09}"/>
              </a:ext>
            </a:extLst>
          </p:cNvPr>
          <p:cNvSpPr>
            <a:spLocks noGrp="1"/>
          </p:cNvSpPr>
          <p:nvPr>
            <p:ph type="title"/>
          </p:nvPr>
        </p:nvSpPr>
        <p:spPr/>
        <p:txBody>
          <a:bodyPr>
            <a:noAutofit/>
          </a:bodyPr>
          <a:lstStyle/>
          <a:p>
            <a:r>
              <a:rPr lang="aa-ET" dirty="0"/>
              <a:t>2. Vpliv cene goriva</a:t>
            </a:r>
          </a:p>
        </p:txBody>
      </p:sp>
      <p:sp>
        <p:nvSpPr>
          <p:cNvPr id="2" name="TextBox 1">
            <a:extLst>
              <a:ext uri="{FF2B5EF4-FFF2-40B4-BE49-F238E27FC236}">
                <a16:creationId xmlns:a16="http://schemas.microsoft.com/office/drawing/2014/main" id="{9C65E203-DAAC-1125-0B75-4B82C7B2B2A2}"/>
              </a:ext>
            </a:extLst>
          </p:cNvPr>
          <p:cNvSpPr txBox="1"/>
          <p:nvPr/>
        </p:nvSpPr>
        <p:spPr>
          <a:xfrm>
            <a:off x="388189" y="228600"/>
            <a:ext cx="2126411" cy="215444"/>
          </a:xfrm>
          <a:prstGeom prst="rect">
            <a:avLst/>
          </a:prstGeom>
          <a:solidFill>
            <a:schemeClr val="tx2">
              <a:lumMod val="20000"/>
              <a:lumOff val="80000"/>
            </a:schemeClr>
          </a:solidFill>
          <a:ln>
            <a:solidFill>
              <a:schemeClr val="tx2">
                <a:lumMod val="20000"/>
                <a:lumOff val="80000"/>
              </a:schemeClr>
            </a:solidFill>
          </a:ln>
        </p:spPr>
        <p:txBody>
          <a:bodyPr wrap="square" lIns="0" tIns="0" rIns="0" bIns="0" rtlCol="0">
            <a:spAutoFit/>
          </a:bodyPr>
          <a:lstStyle/>
          <a:p>
            <a:pPr defTabSz="844083"/>
            <a:r>
              <a:rPr lang="en-GB" sz="1400" dirty="0" err="1">
                <a:solidFill>
                  <a:schemeClr val="tx2"/>
                </a:solidFill>
                <a:latin typeface="Arial" panose="020B0604020202020204" pitchFamily="34" charset="0"/>
                <a:ea typeface="ＭＳ Ｐゴシック" charset="0"/>
              </a:rPr>
              <a:t>Analiza</a:t>
            </a:r>
            <a:r>
              <a:rPr lang="en-GB" sz="1400" dirty="0">
                <a:solidFill>
                  <a:schemeClr val="tx2"/>
                </a:solidFill>
                <a:latin typeface="Arial" panose="020B0604020202020204" pitchFamily="34" charset="0"/>
                <a:ea typeface="ＭＳ Ｐゴシック" charset="0"/>
              </a:rPr>
              <a:t> </a:t>
            </a:r>
            <a:r>
              <a:rPr lang="en-GB" sz="1400" dirty="0" err="1">
                <a:solidFill>
                  <a:schemeClr val="tx2"/>
                </a:solidFill>
                <a:latin typeface="Arial" panose="020B0604020202020204" pitchFamily="34" charset="0"/>
                <a:ea typeface="ＭＳ Ｐゴシック" charset="0"/>
              </a:rPr>
              <a:t>občutljivosti</a:t>
            </a:r>
            <a:endParaRPr lang="en-US" sz="1050" dirty="0">
              <a:solidFill>
                <a:schemeClr val="tx2"/>
              </a:solidFill>
              <a:latin typeface="Arial" panose="020B0604020202020204" pitchFamily="34" charset="0"/>
              <a:ea typeface="ＭＳ Ｐゴシック" charset="0"/>
            </a:endParaRPr>
          </a:p>
        </p:txBody>
      </p:sp>
      <p:sp>
        <p:nvSpPr>
          <p:cNvPr id="8" name="TextBox 7">
            <a:extLst>
              <a:ext uri="{FF2B5EF4-FFF2-40B4-BE49-F238E27FC236}">
                <a16:creationId xmlns:a16="http://schemas.microsoft.com/office/drawing/2014/main" id="{8E94B6BE-50FE-35E2-6DBD-B13304DA0916}"/>
              </a:ext>
            </a:extLst>
          </p:cNvPr>
          <p:cNvSpPr txBox="1"/>
          <p:nvPr/>
        </p:nvSpPr>
        <p:spPr>
          <a:xfrm>
            <a:off x="363541" y="1074185"/>
            <a:ext cx="6151220" cy="255776"/>
          </a:xfrm>
          <a:prstGeom prst="rect">
            <a:avLst/>
          </a:prstGeom>
          <a:noFill/>
        </p:spPr>
        <p:txBody>
          <a:bodyPr wrap="square" lIns="0" tIns="0" rIns="0" bIns="0" rtlCol="0">
            <a:spAutoFit/>
          </a:bodyPr>
          <a:lstStyle/>
          <a:p>
            <a:pPr defTabSz="844083"/>
            <a:r>
              <a:rPr lang="en-GB" sz="1662" dirty="0">
                <a:solidFill>
                  <a:srgbClr val="990000"/>
                </a:solidFill>
                <a:latin typeface="Arial" panose="020B0604020202020204" pitchFamily="34" charset="0"/>
                <a:ea typeface="ＭＳ Ｐゴシック" charset="0"/>
              </a:rPr>
              <a:t>Cena </a:t>
            </a:r>
            <a:r>
              <a:rPr lang="en-GB" sz="1662" dirty="0" err="1">
                <a:solidFill>
                  <a:srgbClr val="990000"/>
                </a:solidFill>
                <a:latin typeface="Arial" panose="020B0604020202020204" pitchFamily="34" charset="0"/>
                <a:ea typeface="ＭＳ Ｐゴシック" charset="0"/>
              </a:rPr>
              <a:t>goriva</a:t>
            </a:r>
            <a:r>
              <a:rPr lang="en-GB" sz="1662" dirty="0">
                <a:solidFill>
                  <a:srgbClr val="990000"/>
                </a:solidFill>
                <a:latin typeface="Arial" panose="020B0604020202020204" pitchFamily="34" charset="0"/>
                <a:ea typeface="ＭＳ Ｐゴシック" charset="0"/>
              </a:rPr>
              <a:t>: +30% (</a:t>
            </a:r>
            <a:r>
              <a:rPr lang="en-GB" sz="1662" dirty="0" err="1">
                <a:solidFill>
                  <a:srgbClr val="990000"/>
                </a:solidFill>
                <a:latin typeface="Arial" panose="020B0604020202020204" pitchFamily="34" charset="0"/>
                <a:ea typeface="ＭＳ Ｐゴシック" charset="0"/>
              </a:rPr>
              <a:t>Vozni</a:t>
            </a:r>
            <a:r>
              <a:rPr lang="en-GB" sz="1662" dirty="0">
                <a:solidFill>
                  <a:srgbClr val="990000"/>
                </a:solidFill>
                <a:latin typeface="Arial" panose="020B0604020202020204" pitchFamily="34" charset="0"/>
                <a:ea typeface="ＭＳ Ｐゴシック" charset="0"/>
              </a:rPr>
              <a:t> red 1)</a:t>
            </a:r>
            <a:endParaRPr lang="en-US" sz="1108" dirty="0">
              <a:solidFill>
                <a:srgbClr val="4F2D7F"/>
              </a:solidFill>
              <a:latin typeface="Arial" panose="020B0604020202020204" pitchFamily="34" charset="0"/>
              <a:ea typeface="ＭＳ Ｐゴシック" charset="0"/>
            </a:endParaRPr>
          </a:p>
        </p:txBody>
      </p:sp>
      <p:pic>
        <p:nvPicPr>
          <p:cNvPr id="3" name="Picture 2">
            <a:extLst>
              <a:ext uri="{FF2B5EF4-FFF2-40B4-BE49-F238E27FC236}">
                <a16:creationId xmlns:a16="http://schemas.microsoft.com/office/drawing/2014/main" id="{3B41379A-44D9-B5D8-C02E-A2D4BFAA72EB}"/>
              </a:ext>
            </a:extLst>
          </p:cNvPr>
          <p:cNvPicPr>
            <a:picLocks noChangeAspect="1"/>
          </p:cNvPicPr>
          <p:nvPr/>
        </p:nvPicPr>
        <p:blipFill>
          <a:blip r:embed="rId2"/>
          <a:stretch>
            <a:fillRect/>
          </a:stretch>
        </p:blipFill>
        <p:spPr>
          <a:xfrm>
            <a:off x="389626" y="1441646"/>
            <a:ext cx="8521633" cy="3054153"/>
          </a:xfrm>
          <a:prstGeom prst="rect">
            <a:avLst/>
          </a:prstGeom>
        </p:spPr>
      </p:pic>
    </p:spTree>
    <p:extLst>
      <p:ext uri="{BB962C8B-B14F-4D97-AF65-F5344CB8AC3E}">
        <p14:creationId xmlns:p14="http://schemas.microsoft.com/office/powerpoint/2010/main" val="47302570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28124" y="2882510"/>
            <a:ext cx="7901475" cy="1003689"/>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387350" lvl="0" indent="-285750">
              <a:spcBef>
                <a:spcPts val="369"/>
              </a:spcBef>
              <a:buClr>
                <a:schemeClr val="bg1">
                  <a:lumMod val="50000"/>
                </a:schemeClr>
              </a:buClr>
              <a:buSzPts val="2000"/>
              <a:buFont typeface="Arial" panose="020B0604020202020204" pitchFamily="34" charset="0"/>
              <a:buChar char="•"/>
            </a:pPr>
            <a:r>
              <a:rPr lang="sl-SI" sz="1600" dirty="0">
                <a:solidFill>
                  <a:srgbClr val="002060"/>
                </a:solidFill>
              </a:rPr>
              <a:t>Bolj ekstenziven Vozni red 2: </a:t>
            </a:r>
          </a:p>
          <a:p>
            <a:pPr marL="558800" lvl="2" indent="-285750">
              <a:spcBef>
                <a:spcPts val="369"/>
              </a:spcBef>
              <a:buClr>
                <a:schemeClr val="bg1">
                  <a:lumMod val="50000"/>
                </a:schemeClr>
              </a:buClr>
              <a:buSzPts val="2000"/>
            </a:pPr>
            <a:r>
              <a:rPr lang="sl-SI" sz="1800" dirty="0">
                <a:solidFill>
                  <a:srgbClr val="002060"/>
                </a:solidFill>
              </a:rPr>
              <a:t>1 povezava več</a:t>
            </a:r>
          </a:p>
          <a:p>
            <a:pPr marL="558800" lvl="2" indent="-285750">
              <a:spcBef>
                <a:spcPts val="369"/>
              </a:spcBef>
              <a:buClr>
                <a:schemeClr val="bg1">
                  <a:lumMod val="50000"/>
                </a:schemeClr>
              </a:buClr>
              <a:buSzPts val="2000"/>
            </a:pPr>
            <a:r>
              <a:rPr lang="sl-SI" sz="1800" dirty="0">
                <a:solidFill>
                  <a:srgbClr val="002060"/>
                </a:solidFill>
              </a:rPr>
              <a:t>10% večje število blok ur (daljše linije: MAD in ARN namesto MUC)</a:t>
            </a:r>
            <a:endParaRPr lang="sl-SI" sz="1450" dirty="0">
              <a:solidFill>
                <a:srgbClr val="002060"/>
              </a:solidFill>
            </a:endParaRPr>
          </a:p>
        </p:txBody>
      </p:sp>
      <p:sp>
        <p:nvSpPr>
          <p:cNvPr id="7" name="Title 6">
            <a:extLst>
              <a:ext uri="{FF2B5EF4-FFF2-40B4-BE49-F238E27FC236}">
                <a16:creationId xmlns:a16="http://schemas.microsoft.com/office/drawing/2014/main" id="{A927CF8B-1050-80E8-EA1D-4F06CFDCAE09}"/>
              </a:ext>
            </a:extLst>
          </p:cNvPr>
          <p:cNvSpPr>
            <a:spLocks noGrp="1"/>
          </p:cNvSpPr>
          <p:nvPr>
            <p:ph type="title"/>
          </p:nvPr>
        </p:nvSpPr>
        <p:spPr/>
        <p:txBody>
          <a:bodyPr>
            <a:noAutofit/>
          </a:bodyPr>
          <a:lstStyle/>
          <a:p>
            <a:r>
              <a:rPr lang="aa-ET" dirty="0"/>
              <a:t>3. Vozni red 2</a:t>
            </a:r>
          </a:p>
        </p:txBody>
      </p:sp>
      <p:pic>
        <p:nvPicPr>
          <p:cNvPr id="4" name="Picture 3">
            <a:extLst>
              <a:ext uri="{FF2B5EF4-FFF2-40B4-BE49-F238E27FC236}">
                <a16:creationId xmlns:a16="http://schemas.microsoft.com/office/drawing/2014/main" id="{312D79AC-50EE-56D3-E2B0-FCC4F7DDF4E2}"/>
              </a:ext>
            </a:extLst>
          </p:cNvPr>
          <p:cNvPicPr>
            <a:picLocks noChangeAspect="1"/>
          </p:cNvPicPr>
          <p:nvPr/>
        </p:nvPicPr>
        <p:blipFill>
          <a:blip r:embed="rId2"/>
          <a:stretch>
            <a:fillRect/>
          </a:stretch>
        </p:blipFill>
        <p:spPr>
          <a:xfrm>
            <a:off x="328124" y="1668002"/>
            <a:ext cx="7901476" cy="514110"/>
          </a:xfrm>
          <a:prstGeom prst="rect">
            <a:avLst/>
          </a:prstGeom>
        </p:spPr>
      </p:pic>
      <p:sp>
        <p:nvSpPr>
          <p:cNvPr id="2" name="TextBox 1">
            <a:extLst>
              <a:ext uri="{FF2B5EF4-FFF2-40B4-BE49-F238E27FC236}">
                <a16:creationId xmlns:a16="http://schemas.microsoft.com/office/drawing/2014/main" id="{9C65E203-DAAC-1125-0B75-4B82C7B2B2A2}"/>
              </a:ext>
            </a:extLst>
          </p:cNvPr>
          <p:cNvSpPr txBox="1"/>
          <p:nvPr/>
        </p:nvSpPr>
        <p:spPr>
          <a:xfrm>
            <a:off x="388189" y="228600"/>
            <a:ext cx="2126411" cy="215444"/>
          </a:xfrm>
          <a:prstGeom prst="rect">
            <a:avLst/>
          </a:prstGeom>
          <a:solidFill>
            <a:schemeClr val="tx2">
              <a:lumMod val="20000"/>
              <a:lumOff val="80000"/>
            </a:schemeClr>
          </a:solidFill>
          <a:ln>
            <a:solidFill>
              <a:schemeClr val="tx2">
                <a:lumMod val="20000"/>
                <a:lumOff val="80000"/>
              </a:schemeClr>
            </a:solidFill>
          </a:ln>
        </p:spPr>
        <p:txBody>
          <a:bodyPr wrap="square" lIns="0" tIns="0" rIns="0" bIns="0" rtlCol="0">
            <a:spAutoFit/>
          </a:bodyPr>
          <a:lstStyle/>
          <a:p>
            <a:pPr defTabSz="844083"/>
            <a:r>
              <a:rPr lang="en-GB" sz="1400" dirty="0" err="1">
                <a:solidFill>
                  <a:schemeClr val="tx2"/>
                </a:solidFill>
                <a:latin typeface="Arial" panose="020B0604020202020204" pitchFamily="34" charset="0"/>
                <a:ea typeface="ＭＳ Ｐゴシック" charset="0"/>
              </a:rPr>
              <a:t>Analiza</a:t>
            </a:r>
            <a:r>
              <a:rPr lang="en-GB" sz="1400" dirty="0">
                <a:solidFill>
                  <a:schemeClr val="tx2"/>
                </a:solidFill>
                <a:latin typeface="Arial" panose="020B0604020202020204" pitchFamily="34" charset="0"/>
                <a:ea typeface="ＭＳ Ｐゴシック" charset="0"/>
              </a:rPr>
              <a:t> </a:t>
            </a:r>
            <a:r>
              <a:rPr lang="en-GB" sz="1400" dirty="0" err="1">
                <a:solidFill>
                  <a:schemeClr val="tx2"/>
                </a:solidFill>
                <a:latin typeface="Arial" panose="020B0604020202020204" pitchFamily="34" charset="0"/>
                <a:ea typeface="ＭＳ Ｐゴシック" charset="0"/>
              </a:rPr>
              <a:t>občutljivosti</a:t>
            </a:r>
            <a:endParaRPr lang="en-US" sz="1050" dirty="0">
              <a:solidFill>
                <a:schemeClr val="tx2"/>
              </a:solidFill>
              <a:latin typeface="Arial" panose="020B0604020202020204" pitchFamily="34" charset="0"/>
              <a:ea typeface="ＭＳ Ｐゴシック" charset="0"/>
            </a:endParaRPr>
          </a:p>
        </p:txBody>
      </p:sp>
      <p:sp>
        <p:nvSpPr>
          <p:cNvPr id="6" name="Rectangle 5">
            <a:extLst>
              <a:ext uri="{FF2B5EF4-FFF2-40B4-BE49-F238E27FC236}">
                <a16:creationId xmlns:a16="http://schemas.microsoft.com/office/drawing/2014/main" id="{E69F9AA1-165B-9339-540E-29339991FDE2}"/>
              </a:ext>
            </a:extLst>
          </p:cNvPr>
          <p:cNvSpPr/>
          <p:nvPr/>
        </p:nvSpPr>
        <p:spPr>
          <a:xfrm>
            <a:off x="4245954" y="1905000"/>
            <a:ext cx="3983646" cy="277112"/>
          </a:xfrm>
          <a:prstGeom prst="rect">
            <a:avLst/>
          </a:prstGeom>
          <a:solidFill>
            <a:schemeClr val="accent1">
              <a:lumMod val="20000"/>
              <a:lumOff val="80000"/>
              <a:alpha val="29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sl-SI" sz="800" dirty="0" err="1">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E94B6BE-50FE-35E2-6DBD-B13304DA0916}"/>
              </a:ext>
            </a:extLst>
          </p:cNvPr>
          <p:cNvSpPr txBox="1"/>
          <p:nvPr/>
        </p:nvSpPr>
        <p:spPr>
          <a:xfrm>
            <a:off x="363541" y="1074185"/>
            <a:ext cx="6151220" cy="255776"/>
          </a:xfrm>
          <a:prstGeom prst="rect">
            <a:avLst/>
          </a:prstGeom>
          <a:noFill/>
        </p:spPr>
        <p:txBody>
          <a:bodyPr wrap="square" lIns="0" tIns="0" rIns="0" bIns="0" rtlCol="0">
            <a:spAutoFit/>
          </a:bodyPr>
          <a:lstStyle/>
          <a:p>
            <a:pPr defTabSz="844083"/>
            <a:r>
              <a:rPr lang="en-GB" sz="1662" dirty="0">
                <a:solidFill>
                  <a:srgbClr val="990000"/>
                </a:solidFill>
                <a:latin typeface="Arial" panose="020B0604020202020204" pitchFamily="34" charset="0"/>
                <a:ea typeface="ＭＳ Ｐゴシック" charset="0"/>
              </a:rPr>
              <a:t>Tip </a:t>
            </a:r>
            <a:r>
              <a:rPr lang="en-GB" sz="1662" dirty="0" err="1">
                <a:solidFill>
                  <a:srgbClr val="990000"/>
                </a:solidFill>
                <a:latin typeface="Arial" panose="020B0604020202020204" pitchFamily="34" charset="0"/>
                <a:ea typeface="ＭＳ Ｐゴシック" charset="0"/>
              </a:rPr>
              <a:t>letala</a:t>
            </a:r>
            <a:r>
              <a:rPr lang="en-GB" sz="1662" dirty="0">
                <a:solidFill>
                  <a:srgbClr val="990000"/>
                </a:solidFill>
                <a:latin typeface="Arial" panose="020B0604020202020204" pitchFamily="34" charset="0"/>
                <a:ea typeface="ＭＳ Ｐゴシック" charset="0"/>
              </a:rPr>
              <a:t>: CR9-E175 (86 </a:t>
            </a:r>
            <a:r>
              <a:rPr lang="en-GB" sz="1662" dirty="0" err="1">
                <a:solidFill>
                  <a:srgbClr val="990000"/>
                </a:solidFill>
                <a:latin typeface="Arial" panose="020B0604020202020204" pitchFamily="34" charset="0"/>
                <a:ea typeface="ＭＳ Ｐゴシック" charset="0"/>
              </a:rPr>
              <a:t>sedežev</a:t>
            </a:r>
            <a:r>
              <a:rPr lang="en-GB" sz="1662" dirty="0">
                <a:solidFill>
                  <a:srgbClr val="990000"/>
                </a:solidFill>
                <a:latin typeface="Arial" panose="020B0604020202020204" pitchFamily="34" charset="0"/>
                <a:ea typeface="ＭＳ Ｐゴシック" charset="0"/>
              </a:rPr>
              <a:t>)</a:t>
            </a:r>
            <a:endParaRPr lang="en-US" sz="1108" dirty="0">
              <a:solidFill>
                <a:srgbClr val="4F2D7F"/>
              </a:solidFill>
              <a:latin typeface="Arial" panose="020B0604020202020204" pitchFamily="34" charset="0"/>
              <a:ea typeface="ＭＳ Ｐゴシック" charset="0"/>
            </a:endParaRPr>
          </a:p>
        </p:txBody>
      </p:sp>
    </p:spTree>
    <p:extLst>
      <p:ext uri="{BB962C8B-B14F-4D97-AF65-F5344CB8AC3E}">
        <p14:creationId xmlns:p14="http://schemas.microsoft.com/office/powerpoint/2010/main" val="240768861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28124" y="5487987"/>
            <a:ext cx="8663476" cy="1293813"/>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387350" lvl="0" indent="-285750">
              <a:spcBef>
                <a:spcPts val="369"/>
              </a:spcBef>
              <a:buClr>
                <a:schemeClr val="bg1">
                  <a:lumMod val="50000"/>
                </a:schemeClr>
              </a:buClr>
              <a:buSzPts val="2000"/>
              <a:buFont typeface="Arial" panose="020B0604020202020204" pitchFamily="34" charset="0"/>
              <a:buChar char="•"/>
            </a:pPr>
            <a:r>
              <a:rPr lang="sl-SI" sz="1800" dirty="0">
                <a:solidFill>
                  <a:srgbClr val="002060"/>
                </a:solidFill>
              </a:rPr>
              <a:t>Vozni red 2 (PPP): </a:t>
            </a:r>
          </a:p>
          <a:p>
            <a:pPr marL="668338" lvl="3" indent="-292100">
              <a:spcBef>
                <a:spcPts val="369"/>
              </a:spcBef>
              <a:buClr>
                <a:schemeClr val="bg1">
                  <a:lumMod val="50000"/>
                </a:schemeClr>
              </a:buClr>
              <a:buSzPts val="2000"/>
            </a:pPr>
            <a:r>
              <a:rPr lang="sl-SI" sz="1600" dirty="0">
                <a:solidFill>
                  <a:srgbClr val="002060"/>
                </a:solidFill>
              </a:rPr>
              <a:t>Poslovni rezultat slabši za 2.8 mio EUR</a:t>
            </a:r>
          </a:p>
          <a:p>
            <a:pPr marL="668338" lvl="3" indent="-292100">
              <a:spcBef>
                <a:spcPts val="369"/>
              </a:spcBef>
              <a:buClr>
                <a:schemeClr val="bg1">
                  <a:lumMod val="50000"/>
                </a:schemeClr>
              </a:buClr>
              <a:buSzPts val="2000"/>
            </a:pPr>
            <a:r>
              <a:rPr lang="sl-SI" sz="1600" dirty="0">
                <a:solidFill>
                  <a:srgbClr val="002060"/>
                </a:solidFill>
              </a:rPr>
              <a:t>Večja kumulativna izguba: +28 mio EUR v 10 letih</a:t>
            </a:r>
          </a:p>
          <a:p>
            <a:pPr marL="668338" lvl="3" indent="-292100">
              <a:spcBef>
                <a:spcPts val="369"/>
              </a:spcBef>
              <a:buClr>
                <a:schemeClr val="bg1">
                  <a:lumMod val="50000"/>
                </a:schemeClr>
              </a:buClr>
              <a:buSzPts val="2000"/>
            </a:pPr>
            <a:r>
              <a:rPr lang="sl-SI" sz="1600" dirty="0">
                <a:solidFill>
                  <a:srgbClr val="002060"/>
                </a:solidFill>
              </a:rPr>
              <a:t>Pod enakimi ostalimi predpostavkami točka preloma šele 2 leti kasneje (leto 9)</a:t>
            </a:r>
            <a:endParaRPr lang="sl-SI" sz="1400" dirty="0">
              <a:solidFill>
                <a:srgbClr val="002060"/>
              </a:solidFill>
            </a:endParaRPr>
          </a:p>
        </p:txBody>
      </p:sp>
      <p:sp>
        <p:nvSpPr>
          <p:cNvPr id="7" name="Title 6">
            <a:extLst>
              <a:ext uri="{FF2B5EF4-FFF2-40B4-BE49-F238E27FC236}">
                <a16:creationId xmlns:a16="http://schemas.microsoft.com/office/drawing/2014/main" id="{A927CF8B-1050-80E8-EA1D-4F06CFDCAE09}"/>
              </a:ext>
            </a:extLst>
          </p:cNvPr>
          <p:cNvSpPr>
            <a:spLocks noGrp="1"/>
          </p:cNvSpPr>
          <p:nvPr>
            <p:ph type="title"/>
          </p:nvPr>
        </p:nvSpPr>
        <p:spPr/>
        <p:txBody>
          <a:bodyPr>
            <a:noAutofit/>
          </a:bodyPr>
          <a:lstStyle/>
          <a:p>
            <a:r>
              <a:rPr lang="aa-ET" dirty="0"/>
              <a:t>3. Vozni red 2</a:t>
            </a:r>
          </a:p>
        </p:txBody>
      </p:sp>
      <p:sp>
        <p:nvSpPr>
          <p:cNvPr id="2" name="TextBox 1">
            <a:extLst>
              <a:ext uri="{FF2B5EF4-FFF2-40B4-BE49-F238E27FC236}">
                <a16:creationId xmlns:a16="http://schemas.microsoft.com/office/drawing/2014/main" id="{9C65E203-DAAC-1125-0B75-4B82C7B2B2A2}"/>
              </a:ext>
            </a:extLst>
          </p:cNvPr>
          <p:cNvSpPr txBox="1"/>
          <p:nvPr/>
        </p:nvSpPr>
        <p:spPr>
          <a:xfrm>
            <a:off x="388189" y="228600"/>
            <a:ext cx="2126411" cy="215444"/>
          </a:xfrm>
          <a:prstGeom prst="rect">
            <a:avLst/>
          </a:prstGeom>
          <a:solidFill>
            <a:schemeClr val="tx2">
              <a:lumMod val="20000"/>
              <a:lumOff val="80000"/>
            </a:schemeClr>
          </a:solidFill>
          <a:ln>
            <a:solidFill>
              <a:schemeClr val="tx2">
                <a:lumMod val="20000"/>
                <a:lumOff val="80000"/>
              </a:schemeClr>
            </a:solidFill>
          </a:ln>
        </p:spPr>
        <p:txBody>
          <a:bodyPr wrap="square" lIns="0" tIns="0" rIns="0" bIns="0" rtlCol="0">
            <a:spAutoFit/>
          </a:bodyPr>
          <a:lstStyle/>
          <a:p>
            <a:pPr defTabSz="844083"/>
            <a:r>
              <a:rPr lang="en-GB" sz="1400" dirty="0" err="1">
                <a:solidFill>
                  <a:schemeClr val="tx2"/>
                </a:solidFill>
                <a:latin typeface="Arial" panose="020B0604020202020204" pitchFamily="34" charset="0"/>
                <a:ea typeface="ＭＳ Ｐゴシック" charset="0"/>
              </a:rPr>
              <a:t>Analiza</a:t>
            </a:r>
            <a:r>
              <a:rPr lang="en-GB" sz="1400" dirty="0">
                <a:solidFill>
                  <a:schemeClr val="tx2"/>
                </a:solidFill>
                <a:latin typeface="Arial" panose="020B0604020202020204" pitchFamily="34" charset="0"/>
                <a:ea typeface="ＭＳ Ｐゴシック" charset="0"/>
              </a:rPr>
              <a:t> </a:t>
            </a:r>
            <a:r>
              <a:rPr lang="en-GB" sz="1400" dirty="0" err="1">
                <a:solidFill>
                  <a:schemeClr val="tx2"/>
                </a:solidFill>
                <a:latin typeface="Arial" panose="020B0604020202020204" pitchFamily="34" charset="0"/>
                <a:ea typeface="ＭＳ Ｐゴシック" charset="0"/>
              </a:rPr>
              <a:t>občutljivosti</a:t>
            </a:r>
            <a:endParaRPr lang="en-US" sz="1050" dirty="0">
              <a:solidFill>
                <a:schemeClr val="tx2"/>
              </a:solidFill>
              <a:latin typeface="Arial" panose="020B0604020202020204" pitchFamily="34" charset="0"/>
              <a:ea typeface="ＭＳ Ｐゴシック" charset="0"/>
            </a:endParaRPr>
          </a:p>
        </p:txBody>
      </p:sp>
      <p:sp>
        <p:nvSpPr>
          <p:cNvPr id="6" name="Rectangle 5">
            <a:extLst>
              <a:ext uri="{FF2B5EF4-FFF2-40B4-BE49-F238E27FC236}">
                <a16:creationId xmlns:a16="http://schemas.microsoft.com/office/drawing/2014/main" id="{E69F9AA1-165B-9339-540E-29339991FDE2}"/>
              </a:ext>
            </a:extLst>
          </p:cNvPr>
          <p:cNvSpPr/>
          <p:nvPr/>
        </p:nvSpPr>
        <p:spPr>
          <a:xfrm>
            <a:off x="5257800" y="1323361"/>
            <a:ext cx="1524000" cy="3705839"/>
          </a:xfrm>
          <a:prstGeom prst="rect">
            <a:avLst/>
          </a:prstGeom>
          <a:solidFill>
            <a:schemeClr val="accent1">
              <a:lumMod val="20000"/>
              <a:lumOff val="80000"/>
              <a:alpha val="29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sl-SI" sz="800" dirty="0" err="1">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E94B6BE-50FE-35E2-6DBD-B13304DA0916}"/>
              </a:ext>
            </a:extLst>
          </p:cNvPr>
          <p:cNvSpPr txBox="1"/>
          <p:nvPr/>
        </p:nvSpPr>
        <p:spPr>
          <a:xfrm>
            <a:off x="363541" y="1074185"/>
            <a:ext cx="6151220"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Večje</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število</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blok</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ur</a:t>
            </a:r>
            <a:r>
              <a:rPr lang="en-GB" sz="1662" dirty="0">
                <a:solidFill>
                  <a:srgbClr val="990000"/>
                </a:solidFill>
                <a:latin typeface="Arial" panose="020B0604020202020204" pitchFamily="34" charset="0"/>
                <a:ea typeface="ＭＳ Ｐゴシック" charset="0"/>
              </a:rPr>
              <a:t>: + 10%</a:t>
            </a:r>
            <a:endParaRPr lang="en-US" sz="1108" dirty="0">
              <a:solidFill>
                <a:srgbClr val="4F2D7F"/>
              </a:solidFill>
              <a:latin typeface="Arial" panose="020B0604020202020204" pitchFamily="34" charset="0"/>
              <a:ea typeface="ＭＳ Ｐゴシック" charset="0"/>
            </a:endParaRPr>
          </a:p>
        </p:txBody>
      </p:sp>
      <p:graphicFrame>
        <p:nvGraphicFramePr>
          <p:cNvPr id="3" name="Chart 2">
            <a:extLst>
              <a:ext uri="{FF2B5EF4-FFF2-40B4-BE49-F238E27FC236}">
                <a16:creationId xmlns:a16="http://schemas.microsoft.com/office/drawing/2014/main" id="{197765CF-2962-3E4C-BB09-00EBCC1B3782}"/>
              </a:ext>
            </a:extLst>
          </p:cNvPr>
          <p:cNvGraphicFramePr>
            <a:graphicFrameLocks/>
          </p:cNvGraphicFramePr>
          <p:nvPr>
            <p:extLst>
              <p:ext uri="{D42A27DB-BD31-4B8C-83A1-F6EECF244321}">
                <p14:modId xmlns:p14="http://schemas.microsoft.com/office/powerpoint/2010/main" val="1812218187"/>
              </p:ext>
            </p:extLst>
          </p:nvPr>
        </p:nvGraphicFramePr>
        <p:xfrm>
          <a:off x="254210" y="1370012"/>
          <a:ext cx="7772400" cy="4117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647006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28123" y="5335587"/>
            <a:ext cx="8663476" cy="1293813"/>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317500" indent="-215900">
              <a:spcBef>
                <a:spcPts val="369"/>
              </a:spcBef>
              <a:buClr>
                <a:schemeClr val="bg1">
                  <a:lumMod val="50000"/>
                </a:schemeClr>
              </a:buClr>
              <a:buSzPts val="2000"/>
              <a:buFont typeface="Arial" panose="020B0604020202020204" pitchFamily="34" charset="0"/>
              <a:buChar char="•"/>
            </a:pPr>
            <a:r>
              <a:rPr lang="sl-SI" sz="1800" dirty="0">
                <a:solidFill>
                  <a:srgbClr val="002060"/>
                </a:solidFill>
              </a:rPr>
              <a:t>Potrebna kompenzacija za večje število blok ur (+10%): </a:t>
            </a:r>
          </a:p>
          <a:p>
            <a:pPr marL="668338" lvl="3" indent="-292100">
              <a:spcBef>
                <a:spcPts val="369"/>
              </a:spcBef>
              <a:buClr>
                <a:schemeClr val="bg1">
                  <a:lumMod val="50000"/>
                </a:schemeClr>
              </a:buClr>
              <a:buSzPts val="2000"/>
            </a:pPr>
            <a:r>
              <a:rPr lang="sl-SI" sz="1600" dirty="0">
                <a:solidFill>
                  <a:srgbClr val="002060"/>
                </a:solidFill>
              </a:rPr>
              <a:t>Višja vrednost kupona:  +3 do 8 EUR</a:t>
            </a:r>
          </a:p>
          <a:p>
            <a:pPr marL="668338" lvl="3" indent="-292100">
              <a:spcBef>
                <a:spcPts val="369"/>
              </a:spcBef>
              <a:buClr>
                <a:schemeClr val="bg1">
                  <a:lumMod val="50000"/>
                </a:schemeClr>
              </a:buClr>
              <a:buSzPts val="2000"/>
            </a:pPr>
            <a:r>
              <a:rPr lang="sl-SI" sz="1600" dirty="0">
                <a:solidFill>
                  <a:srgbClr val="002060"/>
                </a:solidFill>
              </a:rPr>
              <a:t>Višji load factor:  za +3%</a:t>
            </a:r>
            <a:endParaRPr lang="sl-SI" sz="1400" dirty="0">
              <a:solidFill>
                <a:srgbClr val="002060"/>
              </a:solidFill>
            </a:endParaRPr>
          </a:p>
        </p:txBody>
      </p:sp>
      <p:sp>
        <p:nvSpPr>
          <p:cNvPr id="7" name="Title 6">
            <a:extLst>
              <a:ext uri="{FF2B5EF4-FFF2-40B4-BE49-F238E27FC236}">
                <a16:creationId xmlns:a16="http://schemas.microsoft.com/office/drawing/2014/main" id="{A927CF8B-1050-80E8-EA1D-4F06CFDCAE09}"/>
              </a:ext>
            </a:extLst>
          </p:cNvPr>
          <p:cNvSpPr>
            <a:spLocks noGrp="1"/>
          </p:cNvSpPr>
          <p:nvPr>
            <p:ph type="title"/>
          </p:nvPr>
        </p:nvSpPr>
        <p:spPr/>
        <p:txBody>
          <a:bodyPr>
            <a:noAutofit/>
          </a:bodyPr>
          <a:lstStyle/>
          <a:p>
            <a:r>
              <a:rPr lang="aa-ET" dirty="0"/>
              <a:t>3. Vozni red 2</a:t>
            </a:r>
          </a:p>
        </p:txBody>
      </p:sp>
      <p:sp>
        <p:nvSpPr>
          <p:cNvPr id="2" name="TextBox 1">
            <a:extLst>
              <a:ext uri="{FF2B5EF4-FFF2-40B4-BE49-F238E27FC236}">
                <a16:creationId xmlns:a16="http://schemas.microsoft.com/office/drawing/2014/main" id="{9C65E203-DAAC-1125-0B75-4B82C7B2B2A2}"/>
              </a:ext>
            </a:extLst>
          </p:cNvPr>
          <p:cNvSpPr txBox="1"/>
          <p:nvPr/>
        </p:nvSpPr>
        <p:spPr>
          <a:xfrm>
            <a:off x="388189" y="228600"/>
            <a:ext cx="2126411" cy="215444"/>
          </a:xfrm>
          <a:prstGeom prst="rect">
            <a:avLst/>
          </a:prstGeom>
          <a:solidFill>
            <a:schemeClr val="tx2">
              <a:lumMod val="20000"/>
              <a:lumOff val="80000"/>
            </a:schemeClr>
          </a:solidFill>
          <a:ln>
            <a:solidFill>
              <a:schemeClr val="tx2">
                <a:lumMod val="20000"/>
                <a:lumOff val="80000"/>
              </a:schemeClr>
            </a:solidFill>
          </a:ln>
        </p:spPr>
        <p:txBody>
          <a:bodyPr wrap="square" lIns="0" tIns="0" rIns="0" bIns="0" rtlCol="0">
            <a:spAutoFit/>
          </a:bodyPr>
          <a:lstStyle/>
          <a:p>
            <a:pPr defTabSz="844083"/>
            <a:r>
              <a:rPr lang="en-GB" sz="1400" dirty="0" err="1">
                <a:solidFill>
                  <a:schemeClr val="tx2"/>
                </a:solidFill>
                <a:latin typeface="Arial" panose="020B0604020202020204" pitchFamily="34" charset="0"/>
                <a:ea typeface="ＭＳ Ｐゴシック" charset="0"/>
              </a:rPr>
              <a:t>Analiza</a:t>
            </a:r>
            <a:r>
              <a:rPr lang="en-GB" sz="1400" dirty="0">
                <a:solidFill>
                  <a:schemeClr val="tx2"/>
                </a:solidFill>
                <a:latin typeface="Arial" panose="020B0604020202020204" pitchFamily="34" charset="0"/>
                <a:ea typeface="ＭＳ Ｐゴシック" charset="0"/>
              </a:rPr>
              <a:t> </a:t>
            </a:r>
            <a:r>
              <a:rPr lang="en-GB" sz="1400" dirty="0" err="1">
                <a:solidFill>
                  <a:schemeClr val="tx2"/>
                </a:solidFill>
                <a:latin typeface="Arial" panose="020B0604020202020204" pitchFamily="34" charset="0"/>
                <a:ea typeface="ＭＳ Ｐゴシック" charset="0"/>
              </a:rPr>
              <a:t>občutljivosti</a:t>
            </a:r>
            <a:endParaRPr lang="en-US" sz="1050" dirty="0">
              <a:solidFill>
                <a:schemeClr val="tx2"/>
              </a:solidFill>
              <a:latin typeface="Arial" panose="020B0604020202020204" pitchFamily="34" charset="0"/>
              <a:ea typeface="ＭＳ Ｐゴシック" charset="0"/>
            </a:endParaRPr>
          </a:p>
        </p:txBody>
      </p:sp>
      <p:sp>
        <p:nvSpPr>
          <p:cNvPr id="8" name="TextBox 7">
            <a:extLst>
              <a:ext uri="{FF2B5EF4-FFF2-40B4-BE49-F238E27FC236}">
                <a16:creationId xmlns:a16="http://schemas.microsoft.com/office/drawing/2014/main" id="{8E94B6BE-50FE-35E2-6DBD-B13304DA0916}"/>
              </a:ext>
            </a:extLst>
          </p:cNvPr>
          <p:cNvSpPr txBox="1"/>
          <p:nvPr/>
        </p:nvSpPr>
        <p:spPr>
          <a:xfrm>
            <a:off x="363541" y="1074185"/>
            <a:ext cx="6151220"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Večje</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število</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blok</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ur</a:t>
            </a:r>
            <a:r>
              <a:rPr lang="en-GB" sz="1662" dirty="0">
                <a:solidFill>
                  <a:srgbClr val="990000"/>
                </a:solidFill>
                <a:latin typeface="Arial" panose="020B0604020202020204" pitchFamily="34" charset="0"/>
                <a:ea typeface="ＭＳ Ｐゴシック" charset="0"/>
              </a:rPr>
              <a:t>: + 10%</a:t>
            </a:r>
            <a:endParaRPr lang="en-US" sz="1108" dirty="0">
              <a:solidFill>
                <a:srgbClr val="4F2D7F"/>
              </a:solidFill>
              <a:latin typeface="Arial" panose="020B0604020202020204" pitchFamily="34" charset="0"/>
              <a:ea typeface="ＭＳ Ｐゴシック" charset="0"/>
            </a:endParaRPr>
          </a:p>
        </p:txBody>
      </p:sp>
      <p:pic>
        <p:nvPicPr>
          <p:cNvPr id="4" name="Picture 3">
            <a:extLst>
              <a:ext uri="{FF2B5EF4-FFF2-40B4-BE49-F238E27FC236}">
                <a16:creationId xmlns:a16="http://schemas.microsoft.com/office/drawing/2014/main" id="{CB075641-D0CD-D62B-D55A-9BB64EAD21C8}"/>
              </a:ext>
            </a:extLst>
          </p:cNvPr>
          <p:cNvPicPr>
            <a:picLocks noChangeAspect="1"/>
          </p:cNvPicPr>
          <p:nvPr/>
        </p:nvPicPr>
        <p:blipFill>
          <a:blip r:embed="rId2"/>
          <a:stretch>
            <a:fillRect/>
          </a:stretch>
        </p:blipFill>
        <p:spPr>
          <a:xfrm>
            <a:off x="328123" y="1425107"/>
            <a:ext cx="8611811" cy="3146893"/>
          </a:xfrm>
          <a:prstGeom prst="rect">
            <a:avLst/>
          </a:prstGeom>
        </p:spPr>
      </p:pic>
    </p:spTree>
    <p:extLst>
      <p:ext uri="{BB962C8B-B14F-4D97-AF65-F5344CB8AC3E}">
        <p14:creationId xmlns:p14="http://schemas.microsoft.com/office/powerpoint/2010/main" val="3727644262"/>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59754" y="5181600"/>
            <a:ext cx="7772400" cy="1308489"/>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387350" lvl="0" indent="-285750">
              <a:spcBef>
                <a:spcPts val="369"/>
              </a:spcBef>
              <a:buClr>
                <a:schemeClr val="bg1">
                  <a:lumMod val="50000"/>
                </a:schemeClr>
              </a:buClr>
              <a:buSzPts val="2000"/>
              <a:buFont typeface="Arial" panose="020B0604020202020204" pitchFamily="34" charset="0"/>
              <a:buChar char="•"/>
            </a:pPr>
            <a:r>
              <a:rPr lang="sl-SI" sz="1600" dirty="0">
                <a:solidFill>
                  <a:srgbClr val="002060"/>
                </a:solidFill>
              </a:rPr>
              <a:t>Manj ekstenziven Vozni red 3: </a:t>
            </a:r>
          </a:p>
          <a:p>
            <a:pPr marL="558800" lvl="2" indent="-285750">
              <a:spcBef>
                <a:spcPts val="369"/>
              </a:spcBef>
              <a:buClr>
                <a:schemeClr val="bg1">
                  <a:lumMod val="50000"/>
                </a:schemeClr>
              </a:buClr>
              <a:buSzPts val="2000"/>
            </a:pPr>
            <a:r>
              <a:rPr lang="sl-SI" sz="1800" dirty="0">
                <a:solidFill>
                  <a:srgbClr val="002060"/>
                </a:solidFill>
              </a:rPr>
              <a:t>samo 7 ključnih destinacij</a:t>
            </a:r>
          </a:p>
          <a:p>
            <a:pPr marL="558800" lvl="2" indent="-285750">
              <a:spcBef>
                <a:spcPts val="369"/>
              </a:spcBef>
              <a:buClr>
                <a:schemeClr val="bg1">
                  <a:lumMod val="50000"/>
                </a:schemeClr>
              </a:buClr>
              <a:buSzPts val="2000"/>
            </a:pPr>
            <a:r>
              <a:rPr lang="sl-SI" sz="1800" dirty="0">
                <a:solidFill>
                  <a:srgbClr val="002060"/>
                </a:solidFill>
              </a:rPr>
              <a:t>samo 2 letali</a:t>
            </a:r>
          </a:p>
          <a:p>
            <a:pPr marL="558800" lvl="2" indent="-285750">
              <a:spcBef>
                <a:spcPts val="369"/>
              </a:spcBef>
              <a:buClr>
                <a:schemeClr val="bg1">
                  <a:lumMod val="50000"/>
                </a:schemeClr>
              </a:buClr>
              <a:buSzPts val="2000"/>
            </a:pPr>
            <a:r>
              <a:rPr lang="sl-SI" sz="1800" dirty="0">
                <a:solidFill>
                  <a:srgbClr val="002060"/>
                </a:solidFill>
              </a:rPr>
              <a:t>za 30% manjše število blok ur (glede na Vozni red 1)</a:t>
            </a:r>
            <a:endParaRPr lang="sl-SI" sz="1450" dirty="0">
              <a:solidFill>
                <a:srgbClr val="002060"/>
              </a:solidFill>
            </a:endParaRPr>
          </a:p>
        </p:txBody>
      </p:sp>
      <p:sp>
        <p:nvSpPr>
          <p:cNvPr id="7" name="Title 6">
            <a:extLst>
              <a:ext uri="{FF2B5EF4-FFF2-40B4-BE49-F238E27FC236}">
                <a16:creationId xmlns:a16="http://schemas.microsoft.com/office/drawing/2014/main" id="{A927CF8B-1050-80E8-EA1D-4F06CFDCAE09}"/>
              </a:ext>
            </a:extLst>
          </p:cNvPr>
          <p:cNvSpPr>
            <a:spLocks noGrp="1"/>
          </p:cNvSpPr>
          <p:nvPr>
            <p:ph type="title"/>
          </p:nvPr>
        </p:nvSpPr>
        <p:spPr/>
        <p:txBody>
          <a:bodyPr>
            <a:noAutofit/>
          </a:bodyPr>
          <a:lstStyle/>
          <a:p>
            <a:r>
              <a:rPr lang="aa-ET" dirty="0"/>
              <a:t>4. Vozni red 3</a:t>
            </a:r>
          </a:p>
        </p:txBody>
      </p:sp>
      <p:sp>
        <p:nvSpPr>
          <p:cNvPr id="2" name="TextBox 1">
            <a:extLst>
              <a:ext uri="{FF2B5EF4-FFF2-40B4-BE49-F238E27FC236}">
                <a16:creationId xmlns:a16="http://schemas.microsoft.com/office/drawing/2014/main" id="{9C65E203-DAAC-1125-0B75-4B82C7B2B2A2}"/>
              </a:ext>
            </a:extLst>
          </p:cNvPr>
          <p:cNvSpPr txBox="1"/>
          <p:nvPr/>
        </p:nvSpPr>
        <p:spPr>
          <a:xfrm>
            <a:off x="388189" y="228600"/>
            <a:ext cx="2126411" cy="215444"/>
          </a:xfrm>
          <a:prstGeom prst="rect">
            <a:avLst/>
          </a:prstGeom>
          <a:solidFill>
            <a:schemeClr val="tx2">
              <a:lumMod val="20000"/>
              <a:lumOff val="80000"/>
            </a:schemeClr>
          </a:solidFill>
          <a:ln>
            <a:solidFill>
              <a:schemeClr val="tx2">
                <a:lumMod val="20000"/>
                <a:lumOff val="80000"/>
              </a:schemeClr>
            </a:solidFill>
          </a:ln>
        </p:spPr>
        <p:txBody>
          <a:bodyPr wrap="square" lIns="0" tIns="0" rIns="0" bIns="0" rtlCol="0">
            <a:spAutoFit/>
          </a:bodyPr>
          <a:lstStyle/>
          <a:p>
            <a:pPr defTabSz="844083"/>
            <a:r>
              <a:rPr lang="en-GB" sz="1400" dirty="0" err="1">
                <a:solidFill>
                  <a:schemeClr val="tx2"/>
                </a:solidFill>
                <a:latin typeface="Arial" panose="020B0604020202020204" pitchFamily="34" charset="0"/>
                <a:ea typeface="ＭＳ Ｐゴシック" charset="0"/>
              </a:rPr>
              <a:t>Analiza</a:t>
            </a:r>
            <a:r>
              <a:rPr lang="en-GB" sz="1400" dirty="0">
                <a:solidFill>
                  <a:schemeClr val="tx2"/>
                </a:solidFill>
                <a:latin typeface="Arial" panose="020B0604020202020204" pitchFamily="34" charset="0"/>
                <a:ea typeface="ＭＳ Ｐゴシック" charset="0"/>
              </a:rPr>
              <a:t> </a:t>
            </a:r>
            <a:r>
              <a:rPr lang="en-GB" sz="1400" dirty="0" err="1">
                <a:solidFill>
                  <a:schemeClr val="tx2"/>
                </a:solidFill>
                <a:latin typeface="Arial" panose="020B0604020202020204" pitchFamily="34" charset="0"/>
                <a:ea typeface="ＭＳ Ｐゴシック" charset="0"/>
              </a:rPr>
              <a:t>občutljivosti</a:t>
            </a:r>
            <a:endParaRPr lang="en-US" sz="1050" dirty="0">
              <a:solidFill>
                <a:schemeClr val="tx2"/>
              </a:solidFill>
              <a:latin typeface="Arial" panose="020B0604020202020204" pitchFamily="34" charset="0"/>
              <a:ea typeface="ＭＳ Ｐゴシック" charset="0"/>
            </a:endParaRPr>
          </a:p>
        </p:txBody>
      </p:sp>
      <p:sp>
        <p:nvSpPr>
          <p:cNvPr id="8" name="TextBox 7">
            <a:extLst>
              <a:ext uri="{FF2B5EF4-FFF2-40B4-BE49-F238E27FC236}">
                <a16:creationId xmlns:a16="http://schemas.microsoft.com/office/drawing/2014/main" id="{8E94B6BE-50FE-35E2-6DBD-B13304DA0916}"/>
              </a:ext>
            </a:extLst>
          </p:cNvPr>
          <p:cNvSpPr txBox="1"/>
          <p:nvPr/>
        </p:nvSpPr>
        <p:spPr>
          <a:xfrm>
            <a:off x="363541" y="1074185"/>
            <a:ext cx="6151220"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Samo</a:t>
            </a:r>
            <a:r>
              <a:rPr lang="en-GB" sz="1662" dirty="0">
                <a:solidFill>
                  <a:srgbClr val="990000"/>
                </a:solidFill>
                <a:latin typeface="Arial" panose="020B0604020202020204" pitchFamily="34" charset="0"/>
                <a:ea typeface="ＭＳ Ｐゴシック" charset="0"/>
              </a:rPr>
              <a:t> 7 </a:t>
            </a:r>
            <a:r>
              <a:rPr lang="en-GB" sz="1662" dirty="0" err="1">
                <a:solidFill>
                  <a:srgbClr val="990000"/>
                </a:solidFill>
                <a:latin typeface="Arial" panose="020B0604020202020204" pitchFamily="34" charset="0"/>
                <a:ea typeface="ＭＳ Ｐゴシック" charset="0"/>
              </a:rPr>
              <a:t>ključnih</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destinacij</a:t>
            </a:r>
            <a:r>
              <a:rPr lang="en-GB" sz="1662" dirty="0">
                <a:solidFill>
                  <a:srgbClr val="990000"/>
                </a:solidFill>
                <a:latin typeface="Arial" panose="020B0604020202020204" pitchFamily="34" charset="0"/>
                <a:ea typeface="ＭＳ Ｐゴシック" charset="0"/>
              </a:rPr>
              <a:t>, 2 </a:t>
            </a:r>
            <a:r>
              <a:rPr lang="en-GB" sz="1662" dirty="0" err="1">
                <a:solidFill>
                  <a:srgbClr val="990000"/>
                </a:solidFill>
                <a:latin typeface="Arial" panose="020B0604020202020204" pitchFamily="34" charset="0"/>
                <a:ea typeface="ＭＳ Ｐゴシック" charset="0"/>
              </a:rPr>
              <a:t>letali</a:t>
            </a:r>
            <a:endParaRPr lang="en-US" sz="1108" dirty="0">
              <a:solidFill>
                <a:srgbClr val="4F2D7F"/>
              </a:solidFill>
              <a:latin typeface="Arial" panose="020B0604020202020204" pitchFamily="34" charset="0"/>
              <a:ea typeface="ＭＳ Ｐゴシック" charset="0"/>
            </a:endParaRPr>
          </a:p>
        </p:txBody>
      </p:sp>
      <p:graphicFrame>
        <p:nvGraphicFramePr>
          <p:cNvPr id="5" name="Table 4">
            <a:extLst>
              <a:ext uri="{FF2B5EF4-FFF2-40B4-BE49-F238E27FC236}">
                <a16:creationId xmlns:a16="http://schemas.microsoft.com/office/drawing/2014/main" id="{1CFCF1E6-CF2F-B2A3-455A-D64287EBD909}"/>
              </a:ext>
            </a:extLst>
          </p:cNvPr>
          <p:cNvGraphicFramePr>
            <a:graphicFrameLocks noGrp="1"/>
          </p:cNvGraphicFramePr>
          <p:nvPr>
            <p:extLst>
              <p:ext uri="{D42A27DB-BD31-4B8C-83A1-F6EECF244321}">
                <p14:modId xmlns:p14="http://schemas.microsoft.com/office/powerpoint/2010/main" val="2114473946"/>
              </p:ext>
            </p:extLst>
          </p:nvPr>
        </p:nvGraphicFramePr>
        <p:xfrm>
          <a:off x="1295400" y="1600200"/>
          <a:ext cx="4106080" cy="3180752"/>
        </p:xfrm>
        <a:graphic>
          <a:graphicData uri="http://schemas.openxmlformats.org/drawingml/2006/table">
            <a:tbl>
              <a:tblPr firstRow="1" firstCol="1" bandRow="1"/>
              <a:tblGrid>
                <a:gridCol w="938672">
                  <a:extLst>
                    <a:ext uri="{9D8B030D-6E8A-4147-A177-3AD203B41FA5}">
                      <a16:colId xmlns:a16="http://schemas.microsoft.com/office/drawing/2014/main" val="3129652827"/>
                    </a:ext>
                  </a:extLst>
                </a:gridCol>
                <a:gridCol w="1059692">
                  <a:extLst>
                    <a:ext uri="{9D8B030D-6E8A-4147-A177-3AD203B41FA5}">
                      <a16:colId xmlns:a16="http://schemas.microsoft.com/office/drawing/2014/main" val="1582281842"/>
                    </a:ext>
                  </a:extLst>
                </a:gridCol>
                <a:gridCol w="1040916">
                  <a:extLst>
                    <a:ext uri="{9D8B030D-6E8A-4147-A177-3AD203B41FA5}">
                      <a16:colId xmlns:a16="http://schemas.microsoft.com/office/drawing/2014/main" val="13934984"/>
                    </a:ext>
                  </a:extLst>
                </a:gridCol>
                <a:gridCol w="1066800">
                  <a:extLst>
                    <a:ext uri="{9D8B030D-6E8A-4147-A177-3AD203B41FA5}">
                      <a16:colId xmlns:a16="http://schemas.microsoft.com/office/drawing/2014/main" val="3528235186"/>
                    </a:ext>
                  </a:extLst>
                </a:gridCol>
              </a:tblGrid>
              <a:tr h="304800">
                <a:tc rowSpan="2">
                  <a:txBody>
                    <a:bodyPr/>
                    <a:lstStyle/>
                    <a:p>
                      <a:endParaRPr lang="aa-ET" sz="1600" dirty="0">
                        <a:effectLst/>
                        <a:latin typeface="Arial" panose="020B060402020202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gridSpan="2">
                  <a:txBody>
                    <a:bodyPr/>
                    <a:lstStyle/>
                    <a:p>
                      <a:pPr algn="ctr">
                        <a:lnSpc>
                          <a:spcPct val="107000"/>
                        </a:lnSpc>
                        <a:spcAft>
                          <a:spcPts val="800"/>
                        </a:spcAft>
                      </a:pPr>
                      <a:r>
                        <a:rPr lang="en-GB"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Š</a:t>
                      </a:r>
                      <a:r>
                        <a:rPr lang="aa-ET"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tevilo rotacij</a:t>
                      </a:r>
                    </a:p>
                  </a:txBody>
                  <a:tcPr marL="39195" marR="3919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pPr algn="r">
                        <a:lnSpc>
                          <a:spcPct val="107000"/>
                        </a:lnSpc>
                        <a:spcAft>
                          <a:spcPts val="800"/>
                        </a:spcAft>
                      </a:pPr>
                      <a:endParaRPr lang="aa-ET" sz="160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rowSpan="2">
                  <a:txBody>
                    <a:bodyPr/>
                    <a:lstStyle/>
                    <a:p>
                      <a:pPr algn="ctr">
                        <a:lnSpc>
                          <a:spcPct val="107000"/>
                        </a:lnSpc>
                        <a:spcAft>
                          <a:spcPts val="800"/>
                        </a:spcAft>
                      </a:pPr>
                      <a:r>
                        <a:rPr lang="sl-SI" sz="1600" b="1" dirty="0">
                          <a:solidFill>
                            <a:srgbClr val="FFFFFF"/>
                          </a:solidFill>
                          <a:effectLst/>
                          <a:latin typeface="Arial" panose="020B0604020202020204" pitchFamily="34" charset="0"/>
                          <a:cs typeface="Arial" panose="020B0604020202020204" pitchFamily="34" charset="0"/>
                        </a:rPr>
                        <a:t>BH</a:t>
                      </a:r>
                      <a:endParaRPr lang="aa-ET" sz="1600" dirty="0">
                        <a:effectLst/>
                        <a:latin typeface="Arial" panose="020B0604020202020204" pitchFamily="34" charset="0"/>
                        <a:cs typeface="Arial" panose="020B0604020202020204" pitchFamily="34" charset="0"/>
                      </a:endParaRPr>
                    </a:p>
                  </a:txBody>
                  <a:tcPr marL="39195" marR="39195"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581735326"/>
                  </a:ext>
                </a:extLst>
              </a:tr>
              <a:tr h="304800">
                <a:tc vMerge="1">
                  <a:txBody>
                    <a:bodyPr/>
                    <a:lstStyle/>
                    <a:p>
                      <a:endParaRPr lang="aa-ET" sz="1600" dirty="0">
                        <a:effectLst/>
                        <a:latin typeface="Arial" panose="020B060402020202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r">
                        <a:lnSpc>
                          <a:spcPct val="107000"/>
                        </a:lnSpc>
                        <a:spcAft>
                          <a:spcPts val="800"/>
                        </a:spcAft>
                      </a:pPr>
                      <a:r>
                        <a:rPr lang="sl-SI"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tedensko</a:t>
                      </a:r>
                      <a:endParaRPr lang="aa-ET" sz="160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r">
                        <a:lnSpc>
                          <a:spcPct val="107000"/>
                        </a:lnSpc>
                        <a:spcAft>
                          <a:spcPts val="800"/>
                        </a:spcAft>
                      </a:pPr>
                      <a:r>
                        <a:rPr lang="sl-SI"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letno</a:t>
                      </a:r>
                      <a:endParaRPr lang="aa-ET" sz="160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vMerge="1">
                  <a:txBody>
                    <a:bodyPr/>
                    <a:lstStyle/>
                    <a:p>
                      <a:pPr algn="r">
                        <a:lnSpc>
                          <a:spcPct val="107000"/>
                        </a:lnSpc>
                        <a:spcAft>
                          <a:spcPts val="800"/>
                        </a:spcAft>
                      </a:pPr>
                      <a:r>
                        <a:rPr lang="sl-SI"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BH</a:t>
                      </a:r>
                      <a:endParaRPr lang="aa-ET" sz="160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403267763"/>
                  </a:ext>
                </a:extLst>
              </a:tr>
              <a:tr h="321394">
                <a:tc>
                  <a:txBody>
                    <a:bodyPr/>
                    <a:lstStyle/>
                    <a:p>
                      <a:pPr>
                        <a:lnSpc>
                          <a:spcPct val="107000"/>
                        </a:lnSpc>
                        <a:spcAft>
                          <a:spcPts val="800"/>
                        </a:spcAft>
                      </a:pPr>
                      <a:r>
                        <a:rPr lang="sl-SI"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AMS</a:t>
                      </a:r>
                      <a:endParaRPr lang="aa-ET" sz="160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r">
                        <a:lnSpc>
                          <a:spcPct val="107000"/>
                        </a:lnSpc>
                        <a:spcAft>
                          <a:spcPts val="800"/>
                        </a:spcAft>
                      </a:pPr>
                      <a:r>
                        <a:rPr lang="sl-SI"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aa-ET" sz="1600" b="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a:lnSpc>
                          <a:spcPct val="107000"/>
                        </a:lnSpc>
                        <a:spcAft>
                          <a:spcPts val="800"/>
                        </a:spcAft>
                      </a:pPr>
                      <a:r>
                        <a:rPr lang="sl-SI"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208</a:t>
                      </a:r>
                      <a:endParaRPr lang="aa-ET" sz="1600" b="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a:lnSpc>
                          <a:spcPct val="107000"/>
                        </a:lnSpc>
                        <a:spcAft>
                          <a:spcPts val="800"/>
                        </a:spcAft>
                      </a:pPr>
                      <a:r>
                        <a:rPr lang="sl-SI"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763,4</a:t>
                      </a:r>
                      <a:endParaRPr lang="aa-ET" sz="1600" b="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530228971"/>
                  </a:ext>
                </a:extLst>
              </a:tr>
              <a:tr h="321394">
                <a:tc>
                  <a:txBody>
                    <a:bodyPr/>
                    <a:lstStyle/>
                    <a:p>
                      <a:pPr>
                        <a:lnSpc>
                          <a:spcPct val="107000"/>
                        </a:lnSpc>
                        <a:spcAft>
                          <a:spcPts val="800"/>
                        </a:spcAft>
                      </a:pPr>
                      <a:r>
                        <a:rPr lang="sl-SI" sz="16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BER</a:t>
                      </a:r>
                      <a:endParaRPr lang="aa-ET" sz="160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r">
                        <a:lnSpc>
                          <a:spcPct val="107000"/>
                        </a:lnSpc>
                        <a:spcAft>
                          <a:spcPts val="800"/>
                        </a:spcAft>
                      </a:pPr>
                      <a:r>
                        <a:rPr lang="sl-SI" sz="16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aa-ET" sz="1600" b="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r">
                        <a:lnSpc>
                          <a:spcPct val="107000"/>
                        </a:lnSpc>
                        <a:spcAft>
                          <a:spcPts val="800"/>
                        </a:spcAft>
                      </a:pPr>
                      <a:r>
                        <a:rPr lang="sl-SI"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156</a:t>
                      </a:r>
                      <a:endParaRPr lang="aa-ET" sz="1600" b="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r">
                        <a:lnSpc>
                          <a:spcPct val="107000"/>
                        </a:lnSpc>
                        <a:spcAft>
                          <a:spcPts val="800"/>
                        </a:spcAft>
                      </a:pPr>
                      <a:r>
                        <a:rPr lang="sl-SI"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489,8</a:t>
                      </a:r>
                      <a:endParaRPr lang="aa-ET" sz="1600" b="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2446874730"/>
                  </a:ext>
                </a:extLst>
              </a:tr>
              <a:tr h="321394">
                <a:tc>
                  <a:txBody>
                    <a:bodyPr/>
                    <a:lstStyle/>
                    <a:p>
                      <a:pPr>
                        <a:lnSpc>
                          <a:spcPct val="107000"/>
                        </a:lnSpc>
                        <a:spcAft>
                          <a:spcPts val="800"/>
                        </a:spcAft>
                      </a:pPr>
                      <a:r>
                        <a:rPr lang="sl-SI"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BRU</a:t>
                      </a:r>
                      <a:endParaRPr lang="aa-ET" sz="160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r">
                        <a:lnSpc>
                          <a:spcPct val="107000"/>
                        </a:lnSpc>
                        <a:spcAft>
                          <a:spcPts val="800"/>
                        </a:spcAft>
                      </a:pPr>
                      <a:r>
                        <a:rPr lang="sl-SI" sz="16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aa-ET" sz="1600" b="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a:lnSpc>
                          <a:spcPct val="107000"/>
                        </a:lnSpc>
                        <a:spcAft>
                          <a:spcPts val="800"/>
                        </a:spcAft>
                      </a:pPr>
                      <a:r>
                        <a:rPr lang="sl-SI"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416</a:t>
                      </a:r>
                      <a:endParaRPr lang="aa-ET" sz="1600" b="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a:lnSpc>
                          <a:spcPct val="107000"/>
                        </a:lnSpc>
                        <a:spcAft>
                          <a:spcPts val="800"/>
                        </a:spcAft>
                      </a:pPr>
                      <a:r>
                        <a:rPr lang="sl-SI"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1.456</a:t>
                      </a:r>
                      <a:endParaRPr lang="aa-ET" sz="1600" b="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2643750"/>
                  </a:ext>
                </a:extLst>
              </a:tr>
              <a:tr h="321394">
                <a:tc>
                  <a:txBody>
                    <a:bodyPr/>
                    <a:lstStyle/>
                    <a:p>
                      <a:pPr>
                        <a:lnSpc>
                          <a:spcPct val="107000"/>
                        </a:lnSpc>
                        <a:spcAft>
                          <a:spcPts val="800"/>
                        </a:spcAft>
                      </a:pPr>
                      <a:r>
                        <a:rPr lang="sl-SI"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CPH</a:t>
                      </a:r>
                      <a:endParaRPr lang="aa-ET" sz="160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r">
                        <a:lnSpc>
                          <a:spcPct val="107000"/>
                        </a:lnSpc>
                        <a:spcAft>
                          <a:spcPts val="800"/>
                        </a:spcAft>
                      </a:pPr>
                      <a:r>
                        <a:rPr lang="sl-SI" sz="16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aa-ET" sz="1600" b="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r">
                        <a:lnSpc>
                          <a:spcPct val="107000"/>
                        </a:lnSpc>
                        <a:spcAft>
                          <a:spcPts val="800"/>
                        </a:spcAft>
                      </a:pPr>
                      <a:r>
                        <a:rPr lang="sl-SI"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260</a:t>
                      </a:r>
                      <a:endParaRPr lang="aa-ET" sz="1600" b="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r">
                        <a:lnSpc>
                          <a:spcPct val="107000"/>
                        </a:lnSpc>
                        <a:spcAft>
                          <a:spcPts val="800"/>
                        </a:spcAft>
                      </a:pPr>
                      <a:r>
                        <a:rPr lang="sl-SI"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998,4</a:t>
                      </a:r>
                      <a:endParaRPr lang="aa-ET" sz="1600" b="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903130153"/>
                  </a:ext>
                </a:extLst>
              </a:tr>
              <a:tr h="321394">
                <a:tc>
                  <a:txBody>
                    <a:bodyPr/>
                    <a:lstStyle/>
                    <a:p>
                      <a:pPr>
                        <a:lnSpc>
                          <a:spcPct val="107000"/>
                        </a:lnSpc>
                        <a:spcAft>
                          <a:spcPts val="800"/>
                        </a:spcAft>
                      </a:pPr>
                      <a:r>
                        <a:rPr lang="sl-SI"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MUC</a:t>
                      </a:r>
                      <a:endParaRPr lang="aa-ET" sz="160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r">
                        <a:lnSpc>
                          <a:spcPct val="107000"/>
                        </a:lnSpc>
                        <a:spcAft>
                          <a:spcPts val="800"/>
                        </a:spcAft>
                      </a:pPr>
                      <a:r>
                        <a:rPr lang="sl-SI" sz="16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aa-ET" sz="1600" b="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a:lnSpc>
                          <a:spcPct val="107000"/>
                        </a:lnSpc>
                        <a:spcAft>
                          <a:spcPts val="800"/>
                        </a:spcAft>
                      </a:pPr>
                      <a:r>
                        <a:rPr lang="sl-SI"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364</a:t>
                      </a:r>
                      <a:endParaRPr lang="aa-ET" sz="1600" b="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a:lnSpc>
                          <a:spcPct val="107000"/>
                        </a:lnSpc>
                        <a:spcAft>
                          <a:spcPts val="800"/>
                        </a:spcAft>
                      </a:pPr>
                      <a:r>
                        <a:rPr lang="sl-SI"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815,4</a:t>
                      </a:r>
                      <a:endParaRPr lang="aa-ET" sz="1600" b="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305371361"/>
                  </a:ext>
                </a:extLst>
              </a:tr>
              <a:tr h="321394">
                <a:tc>
                  <a:txBody>
                    <a:bodyPr/>
                    <a:lstStyle/>
                    <a:p>
                      <a:pPr>
                        <a:lnSpc>
                          <a:spcPct val="107000"/>
                        </a:lnSpc>
                        <a:spcAft>
                          <a:spcPts val="800"/>
                        </a:spcAft>
                      </a:pPr>
                      <a:r>
                        <a:rPr lang="sl-SI"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SKP</a:t>
                      </a:r>
                      <a:endParaRPr lang="aa-ET" sz="160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r">
                        <a:lnSpc>
                          <a:spcPct val="107000"/>
                        </a:lnSpc>
                        <a:spcAft>
                          <a:spcPts val="800"/>
                        </a:spcAft>
                      </a:pPr>
                      <a:r>
                        <a:rPr lang="sl-SI" sz="16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aa-ET" sz="1600" b="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r">
                        <a:lnSpc>
                          <a:spcPct val="107000"/>
                        </a:lnSpc>
                        <a:spcAft>
                          <a:spcPts val="800"/>
                        </a:spcAft>
                      </a:pPr>
                      <a:r>
                        <a:rPr lang="sl-SI"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364</a:t>
                      </a:r>
                      <a:endParaRPr lang="aa-ET" sz="1600" b="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r">
                        <a:lnSpc>
                          <a:spcPct val="107000"/>
                        </a:lnSpc>
                        <a:spcAft>
                          <a:spcPts val="800"/>
                        </a:spcAft>
                      </a:pPr>
                      <a:r>
                        <a:rPr lang="sl-SI"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1.033,8</a:t>
                      </a:r>
                      <a:endParaRPr lang="aa-ET" sz="1600" b="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3706957689"/>
                  </a:ext>
                </a:extLst>
              </a:tr>
              <a:tr h="321394">
                <a:tc>
                  <a:txBody>
                    <a:bodyPr/>
                    <a:lstStyle/>
                    <a:p>
                      <a:pPr>
                        <a:lnSpc>
                          <a:spcPct val="107000"/>
                        </a:lnSpc>
                        <a:spcAft>
                          <a:spcPts val="800"/>
                        </a:spcAft>
                      </a:pPr>
                      <a:r>
                        <a:rPr lang="sl-SI"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VIE</a:t>
                      </a:r>
                      <a:endParaRPr lang="aa-ET" sz="160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r">
                        <a:lnSpc>
                          <a:spcPct val="107000"/>
                        </a:lnSpc>
                        <a:spcAft>
                          <a:spcPts val="800"/>
                        </a:spcAft>
                      </a:pPr>
                      <a:r>
                        <a:rPr lang="sl-SI" sz="16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aa-ET" sz="1600" b="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a:lnSpc>
                          <a:spcPct val="107000"/>
                        </a:lnSpc>
                        <a:spcAft>
                          <a:spcPts val="800"/>
                        </a:spcAft>
                      </a:pPr>
                      <a:r>
                        <a:rPr lang="sl-SI" sz="16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364</a:t>
                      </a:r>
                      <a:endParaRPr lang="aa-ET" sz="1600" b="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a:lnSpc>
                          <a:spcPct val="107000"/>
                        </a:lnSpc>
                        <a:spcAft>
                          <a:spcPts val="800"/>
                        </a:spcAft>
                      </a:pPr>
                      <a:r>
                        <a:rPr lang="sl-SI"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728</a:t>
                      </a:r>
                      <a:endParaRPr lang="aa-ET" sz="1600" b="0" dirty="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888338690"/>
                  </a:ext>
                </a:extLst>
              </a:tr>
              <a:tr h="321394">
                <a:tc>
                  <a:txBody>
                    <a:bodyPr/>
                    <a:lstStyle/>
                    <a:p>
                      <a:pPr>
                        <a:lnSpc>
                          <a:spcPct val="107000"/>
                        </a:lnSpc>
                        <a:spcAft>
                          <a:spcPts val="800"/>
                        </a:spcAft>
                      </a:pPr>
                      <a:r>
                        <a:rPr lang="sl-SI" sz="16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SKUPAJ</a:t>
                      </a:r>
                      <a:endParaRPr lang="aa-ET" sz="1600">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r">
                        <a:lnSpc>
                          <a:spcPct val="107000"/>
                        </a:lnSpc>
                        <a:spcAft>
                          <a:spcPts val="800"/>
                        </a:spcAft>
                      </a:pPr>
                      <a:r>
                        <a:rPr lang="sl-SI"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41</a:t>
                      </a:r>
                      <a:endParaRPr lang="aa-ET"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r">
                        <a:lnSpc>
                          <a:spcPct val="107000"/>
                        </a:lnSpc>
                        <a:spcAft>
                          <a:spcPts val="800"/>
                        </a:spcAft>
                      </a:pPr>
                      <a:r>
                        <a:rPr lang="sl-SI"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2.132</a:t>
                      </a:r>
                      <a:endParaRPr lang="aa-ET"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r">
                        <a:lnSpc>
                          <a:spcPct val="107000"/>
                        </a:lnSpc>
                        <a:spcAft>
                          <a:spcPts val="800"/>
                        </a:spcAft>
                      </a:pPr>
                      <a:r>
                        <a:rPr lang="sl-SI" sz="1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6.284,7</a:t>
                      </a:r>
                      <a:endParaRPr lang="aa-ET"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9195" marR="39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3323515036"/>
                  </a:ext>
                </a:extLst>
              </a:tr>
            </a:tbl>
          </a:graphicData>
        </a:graphic>
      </p:graphicFrame>
    </p:spTree>
    <p:extLst>
      <p:ext uri="{BB962C8B-B14F-4D97-AF65-F5344CB8AC3E}">
        <p14:creationId xmlns:p14="http://schemas.microsoft.com/office/powerpoint/2010/main" val="3350579635"/>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28124" y="5487987"/>
            <a:ext cx="7977676" cy="1293813"/>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387350" lvl="0" indent="-285750">
              <a:spcBef>
                <a:spcPts val="369"/>
              </a:spcBef>
              <a:buClr>
                <a:schemeClr val="bg1">
                  <a:lumMod val="50000"/>
                </a:schemeClr>
              </a:buClr>
              <a:buSzPts val="2000"/>
              <a:buFont typeface="Arial" panose="020B0604020202020204" pitchFamily="34" charset="0"/>
              <a:buChar char="•"/>
            </a:pPr>
            <a:r>
              <a:rPr lang="sl-SI" sz="1800" dirty="0">
                <a:solidFill>
                  <a:srgbClr val="002060"/>
                </a:solidFill>
              </a:rPr>
              <a:t>Vozni red 3 (PPP): </a:t>
            </a:r>
          </a:p>
          <a:p>
            <a:pPr marL="668338" lvl="3" indent="-292100">
              <a:spcBef>
                <a:spcPts val="369"/>
              </a:spcBef>
              <a:buClr>
                <a:schemeClr val="bg1">
                  <a:lumMod val="50000"/>
                </a:schemeClr>
              </a:buClr>
              <a:buSzPts val="2000"/>
            </a:pPr>
            <a:r>
              <a:rPr lang="sl-SI" sz="1600" dirty="0">
                <a:solidFill>
                  <a:srgbClr val="002060"/>
                </a:solidFill>
              </a:rPr>
              <a:t>Poslovni rezultat boljši za 2.2 mio EUR</a:t>
            </a:r>
          </a:p>
          <a:p>
            <a:pPr marL="668338" lvl="3" indent="-292100">
              <a:spcBef>
                <a:spcPts val="369"/>
              </a:spcBef>
              <a:buClr>
                <a:schemeClr val="bg1">
                  <a:lumMod val="50000"/>
                </a:schemeClr>
              </a:buClr>
              <a:buSzPts val="2000"/>
            </a:pPr>
            <a:r>
              <a:rPr lang="sl-SI" sz="1600" dirty="0">
                <a:solidFill>
                  <a:srgbClr val="002060"/>
                </a:solidFill>
              </a:rPr>
              <a:t>Pod enakimi ostalimi predpostavkami točka preloma že 2 leti prej (leto 5)</a:t>
            </a:r>
            <a:endParaRPr lang="sl-SI" sz="1400" dirty="0">
              <a:solidFill>
                <a:srgbClr val="002060"/>
              </a:solidFill>
            </a:endParaRPr>
          </a:p>
          <a:p>
            <a:pPr marL="668338" lvl="3" indent="-292100">
              <a:spcBef>
                <a:spcPts val="369"/>
              </a:spcBef>
              <a:buClr>
                <a:schemeClr val="bg1">
                  <a:lumMod val="50000"/>
                </a:schemeClr>
              </a:buClr>
              <a:buSzPts val="2000"/>
            </a:pPr>
            <a:r>
              <a:rPr lang="sl-SI" sz="1600" dirty="0">
                <a:solidFill>
                  <a:srgbClr val="002060"/>
                </a:solidFill>
              </a:rPr>
              <a:t>Kumulativna izguba: nižja za 22 mio EUR v 10 letih</a:t>
            </a:r>
          </a:p>
        </p:txBody>
      </p:sp>
      <p:sp>
        <p:nvSpPr>
          <p:cNvPr id="7" name="Title 6">
            <a:extLst>
              <a:ext uri="{FF2B5EF4-FFF2-40B4-BE49-F238E27FC236}">
                <a16:creationId xmlns:a16="http://schemas.microsoft.com/office/drawing/2014/main" id="{A927CF8B-1050-80E8-EA1D-4F06CFDCAE09}"/>
              </a:ext>
            </a:extLst>
          </p:cNvPr>
          <p:cNvSpPr>
            <a:spLocks noGrp="1"/>
          </p:cNvSpPr>
          <p:nvPr>
            <p:ph type="title"/>
          </p:nvPr>
        </p:nvSpPr>
        <p:spPr/>
        <p:txBody>
          <a:bodyPr>
            <a:noAutofit/>
          </a:bodyPr>
          <a:lstStyle/>
          <a:p>
            <a:r>
              <a:rPr lang="aa-ET" dirty="0"/>
              <a:t>4. Vozni red 3</a:t>
            </a:r>
          </a:p>
        </p:txBody>
      </p:sp>
      <p:sp>
        <p:nvSpPr>
          <p:cNvPr id="2" name="TextBox 1">
            <a:extLst>
              <a:ext uri="{FF2B5EF4-FFF2-40B4-BE49-F238E27FC236}">
                <a16:creationId xmlns:a16="http://schemas.microsoft.com/office/drawing/2014/main" id="{9C65E203-DAAC-1125-0B75-4B82C7B2B2A2}"/>
              </a:ext>
            </a:extLst>
          </p:cNvPr>
          <p:cNvSpPr txBox="1"/>
          <p:nvPr/>
        </p:nvSpPr>
        <p:spPr>
          <a:xfrm>
            <a:off x="388189" y="228600"/>
            <a:ext cx="2126411" cy="215444"/>
          </a:xfrm>
          <a:prstGeom prst="rect">
            <a:avLst/>
          </a:prstGeom>
          <a:solidFill>
            <a:schemeClr val="tx2">
              <a:lumMod val="20000"/>
              <a:lumOff val="80000"/>
            </a:schemeClr>
          </a:solidFill>
          <a:ln>
            <a:solidFill>
              <a:schemeClr val="tx2">
                <a:lumMod val="20000"/>
                <a:lumOff val="80000"/>
              </a:schemeClr>
            </a:solidFill>
          </a:ln>
        </p:spPr>
        <p:txBody>
          <a:bodyPr wrap="square" lIns="0" tIns="0" rIns="0" bIns="0" rtlCol="0">
            <a:spAutoFit/>
          </a:bodyPr>
          <a:lstStyle/>
          <a:p>
            <a:pPr defTabSz="844083"/>
            <a:r>
              <a:rPr lang="en-GB" sz="1400" dirty="0" err="1">
                <a:solidFill>
                  <a:schemeClr val="tx2"/>
                </a:solidFill>
                <a:latin typeface="Arial" panose="020B0604020202020204" pitchFamily="34" charset="0"/>
                <a:ea typeface="ＭＳ Ｐゴシック" charset="0"/>
              </a:rPr>
              <a:t>Analiza</a:t>
            </a:r>
            <a:r>
              <a:rPr lang="en-GB" sz="1400" dirty="0">
                <a:solidFill>
                  <a:schemeClr val="tx2"/>
                </a:solidFill>
                <a:latin typeface="Arial" panose="020B0604020202020204" pitchFamily="34" charset="0"/>
                <a:ea typeface="ＭＳ Ｐゴシック" charset="0"/>
              </a:rPr>
              <a:t> </a:t>
            </a:r>
            <a:r>
              <a:rPr lang="en-GB" sz="1400" dirty="0" err="1">
                <a:solidFill>
                  <a:schemeClr val="tx2"/>
                </a:solidFill>
                <a:latin typeface="Arial" panose="020B0604020202020204" pitchFamily="34" charset="0"/>
                <a:ea typeface="ＭＳ Ｐゴシック" charset="0"/>
              </a:rPr>
              <a:t>občutljivosti</a:t>
            </a:r>
            <a:endParaRPr lang="en-US" sz="1050" dirty="0">
              <a:solidFill>
                <a:schemeClr val="tx2"/>
              </a:solidFill>
              <a:latin typeface="Arial" panose="020B0604020202020204" pitchFamily="34" charset="0"/>
              <a:ea typeface="ＭＳ Ｐゴシック" charset="0"/>
            </a:endParaRPr>
          </a:p>
        </p:txBody>
      </p:sp>
      <p:sp>
        <p:nvSpPr>
          <p:cNvPr id="8" name="TextBox 7">
            <a:extLst>
              <a:ext uri="{FF2B5EF4-FFF2-40B4-BE49-F238E27FC236}">
                <a16:creationId xmlns:a16="http://schemas.microsoft.com/office/drawing/2014/main" id="{8E94B6BE-50FE-35E2-6DBD-B13304DA0916}"/>
              </a:ext>
            </a:extLst>
          </p:cNvPr>
          <p:cNvSpPr txBox="1"/>
          <p:nvPr/>
        </p:nvSpPr>
        <p:spPr>
          <a:xfrm>
            <a:off x="363541" y="1074185"/>
            <a:ext cx="6151220"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Manjše</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število</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blok</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ur</a:t>
            </a:r>
            <a:r>
              <a:rPr lang="en-GB" sz="1662" dirty="0">
                <a:solidFill>
                  <a:srgbClr val="990000"/>
                </a:solidFill>
                <a:latin typeface="Arial" panose="020B0604020202020204" pitchFamily="34" charset="0"/>
                <a:ea typeface="ＭＳ Ｐゴシック" charset="0"/>
              </a:rPr>
              <a:t>: - 30%</a:t>
            </a:r>
            <a:endParaRPr lang="en-US" sz="1108" dirty="0">
              <a:solidFill>
                <a:srgbClr val="4F2D7F"/>
              </a:solidFill>
              <a:latin typeface="Arial" panose="020B0604020202020204" pitchFamily="34" charset="0"/>
              <a:ea typeface="ＭＳ Ｐゴシック" charset="0"/>
            </a:endParaRPr>
          </a:p>
        </p:txBody>
      </p:sp>
      <p:graphicFrame>
        <p:nvGraphicFramePr>
          <p:cNvPr id="4" name="Chart 3">
            <a:extLst>
              <a:ext uri="{FF2B5EF4-FFF2-40B4-BE49-F238E27FC236}">
                <a16:creationId xmlns:a16="http://schemas.microsoft.com/office/drawing/2014/main" id="{197765CF-2962-3E4C-BB09-00EBCC1B3782}"/>
              </a:ext>
            </a:extLst>
          </p:cNvPr>
          <p:cNvGraphicFramePr>
            <a:graphicFrameLocks/>
          </p:cNvGraphicFramePr>
          <p:nvPr>
            <p:extLst>
              <p:ext uri="{D42A27DB-BD31-4B8C-83A1-F6EECF244321}">
                <p14:modId xmlns:p14="http://schemas.microsoft.com/office/powerpoint/2010/main" val="3923390343"/>
              </p:ext>
            </p:extLst>
          </p:nvPr>
        </p:nvGraphicFramePr>
        <p:xfrm>
          <a:off x="328124" y="1471482"/>
          <a:ext cx="8110537" cy="40248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1040682"/>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69497" y="5562600"/>
            <a:ext cx="7925458" cy="1171794"/>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387350" lvl="0" indent="-285750">
              <a:spcBef>
                <a:spcPts val="369"/>
              </a:spcBef>
              <a:buClr>
                <a:schemeClr val="bg1">
                  <a:lumMod val="50000"/>
                </a:schemeClr>
              </a:buClr>
              <a:buSzPts val="2000"/>
              <a:buFont typeface="Arial" panose="020B0604020202020204" pitchFamily="34" charset="0"/>
              <a:buChar char="•"/>
            </a:pPr>
            <a:r>
              <a:rPr lang="sl-SI" sz="1600" dirty="0">
                <a:solidFill>
                  <a:srgbClr val="002060"/>
                </a:solidFill>
              </a:rPr>
              <a:t>Problem večjih letal:</a:t>
            </a:r>
          </a:p>
          <a:p>
            <a:pPr marL="625475" lvl="3" indent="-292100">
              <a:spcBef>
                <a:spcPts val="369"/>
              </a:spcBef>
              <a:buClr>
                <a:schemeClr val="bg1">
                  <a:lumMod val="50000"/>
                </a:schemeClr>
              </a:buClr>
              <a:buSzPts val="2000"/>
            </a:pPr>
            <a:r>
              <a:rPr lang="sl-SI" sz="1450" dirty="0">
                <a:solidFill>
                  <a:srgbClr val="002060"/>
                </a:solidFill>
              </a:rPr>
              <a:t>Nizek load factor in višji stroški financiranja, oskrbe in navigacije ob enakih prihodkih</a:t>
            </a:r>
          </a:p>
          <a:p>
            <a:pPr marL="625475" lvl="3" indent="-292100">
              <a:spcBef>
                <a:spcPts val="369"/>
              </a:spcBef>
              <a:buClr>
                <a:schemeClr val="bg1">
                  <a:lumMod val="50000"/>
                </a:schemeClr>
              </a:buClr>
              <a:buSzPts val="2000"/>
            </a:pPr>
            <a:r>
              <a:rPr lang="sl-SI" sz="1450" dirty="0">
                <a:solidFill>
                  <a:srgbClr val="002060"/>
                </a:solidFill>
              </a:rPr>
              <a:t>Tudi v primeru enake porabe je večje letalo operativno dražje (za okrog 10%)</a:t>
            </a:r>
          </a:p>
          <a:p>
            <a:pPr marL="625475" lvl="3" indent="-292100">
              <a:spcBef>
                <a:spcPts val="369"/>
              </a:spcBef>
              <a:buClr>
                <a:schemeClr val="bg1">
                  <a:lumMod val="50000"/>
                </a:schemeClr>
              </a:buClr>
              <a:buSzPts val="2000"/>
            </a:pPr>
            <a:r>
              <a:rPr lang="sl-SI" sz="1450" dirty="0">
                <a:solidFill>
                  <a:srgbClr val="002060"/>
                </a:solidFill>
              </a:rPr>
              <a:t>Potrebno je ustrezno dvigniti load factor</a:t>
            </a:r>
          </a:p>
        </p:txBody>
      </p:sp>
      <p:sp>
        <p:nvSpPr>
          <p:cNvPr id="7" name="Title 6">
            <a:extLst>
              <a:ext uri="{FF2B5EF4-FFF2-40B4-BE49-F238E27FC236}">
                <a16:creationId xmlns:a16="http://schemas.microsoft.com/office/drawing/2014/main" id="{A927CF8B-1050-80E8-EA1D-4F06CFDCAE09}"/>
              </a:ext>
            </a:extLst>
          </p:cNvPr>
          <p:cNvSpPr>
            <a:spLocks noGrp="1"/>
          </p:cNvSpPr>
          <p:nvPr>
            <p:ph type="title"/>
          </p:nvPr>
        </p:nvSpPr>
        <p:spPr/>
        <p:txBody>
          <a:bodyPr>
            <a:noAutofit/>
          </a:bodyPr>
          <a:lstStyle/>
          <a:p>
            <a:r>
              <a:rPr lang="aa-ET" dirty="0"/>
              <a:t>5. Večji tip letala (A220-100), Vozni red 1</a:t>
            </a:r>
          </a:p>
        </p:txBody>
      </p:sp>
      <p:sp>
        <p:nvSpPr>
          <p:cNvPr id="9" name="TextBox 8">
            <a:extLst>
              <a:ext uri="{FF2B5EF4-FFF2-40B4-BE49-F238E27FC236}">
                <a16:creationId xmlns:a16="http://schemas.microsoft.com/office/drawing/2014/main" id="{92A052AD-570B-C458-B42E-F4A452CA8079}"/>
              </a:ext>
            </a:extLst>
          </p:cNvPr>
          <p:cNvSpPr txBox="1"/>
          <p:nvPr/>
        </p:nvSpPr>
        <p:spPr>
          <a:xfrm>
            <a:off x="388189" y="228600"/>
            <a:ext cx="2126411" cy="215444"/>
          </a:xfrm>
          <a:prstGeom prst="rect">
            <a:avLst/>
          </a:prstGeom>
          <a:solidFill>
            <a:schemeClr val="tx2">
              <a:lumMod val="20000"/>
              <a:lumOff val="80000"/>
            </a:schemeClr>
          </a:solidFill>
          <a:ln>
            <a:solidFill>
              <a:schemeClr val="tx2">
                <a:lumMod val="20000"/>
                <a:lumOff val="80000"/>
              </a:schemeClr>
            </a:solidFill>
          </a:ln>
        </p:spPr>
        <p:txBody>
          <a:bodyPr wrap="square" lIns="0" tIns="0" rIns="0" bIns="0" rtlCol="0">
            <a:spAutoFit/>
          </a:bodyPr>
          <a:lstStyle/>
          <a:p>
            <a:pPr defTabSz="844083"/>
            <a:r>
              <a:rPr lang="en-GB" sz="1400" dirty="0" err="1">
                <a:solidFill>
                  <a:schemeClr val="tx2"/>
                </a:solidFill>
                <a:latin typeface="Arial" panose="020B0604020202020204" pitchFamily="34" charset="0"/>
                <a:ea typeface="ＭＳ Ｐゴシック" charset="0"/>
              </a:rPr>
              <a:t>Analiza</a:t>
            </a:r>
            <a:r>
              <a:rPr lang="en-GB" sz="1400" dirty="0">
                <a:solidFill>
                  <a:schemeClr val="tx2"/>
                </a:solidFill>
                <a:latin typeface="Arial" panose="020B0604020202020204" pitchFamily="34" charset="0"/>
                <a:ea typeface="ＭＳ Ｐゴシック" charset="0"/>
              </a:rPr>
              <a:t> </a:t>
            </a:r>
            <a:r>
              <a:rPr lang="en-GB" sz="1400" dirty="0" err="1">
                <a:solidFill>
                  <a:schemeClr val="tx2"/>
                </a:solidFill>
                <a:latin typeface="Arial" panose="020B0604020202020204" pitchFamily="34" charset="0"/>
                <a:ea typeface="ＭＳ Ｐゴシック" charset="0"/>
              </a:rPr>
              <a:t>občutljivosti</a:t>
            </a:r>
            <a:endParaRPr lang="en-US" sz="1050" dirty="0">
              <a:solidFill>
                <a:schemeClr val="tx2"/>
              </a:solidFill>
              <a:latin typeface="Arial" panose="020B0604020202020204" pitchFamily="34" charset="0"/>
              <a:ea typeface="ＭＳ Ｐゴシック" charset="0"/>
            </a:endParaRPr>
          </a:p>
        </p:txBody>
      </p:sp>
      <p:pic>
        <p:nvPicPr>
          <p:cNvPr id="15" name="Picture 14">
            <a:extLst>
              <a:ext uri="{FF2B5EF4-FFF2-40B4-BE49-F238E27FC236}">
                <a16:creationId xmlns:a16="http://schemas.microsoft.com/office/drawing/2014/main" id="{D5B3CDEB-1D18-8A61-55B8-C40E6E32AC17}"/>
              </a:ext>
            </a:extLst>
          </p:cNvPr>
          <p:cNvPicPr>
            <a:picLocks noChangeAspect="1"/>
          </p:cNvPicPr>
          <p:nvPr/>
        </p:nvPicPr>
        <p:blipFill>
          <a:blip r:embed="rId2"/>
          <a:stretch>
            <a:fillRect/>
          </a:stretch>
        </p:blipFill>
        <p:spPr>
          <a:xfrm>
            <a:off x="1219200" y="988378"/>
            <a:ext cx="5666887" cy="4346034"/>
          </a:xfrm>
          <a:prstGeom prst="rect">
            <a:avLst/>
          </a:prstGeom>
        </p:spPr>
      </p:pic>
      <p:sp>
        <p:nvSpPr>
          <p:cNvPr id="16" name="Rectangle 15">
            <a:extLst>
              <a:ext uri="{FF2B5EF4-FFF2-40B4-BE49-F238E27FC236}">
                <a16:creationId xmlns:a16="http://schemas.microsoft.com/office/drawing/2014/main" id="{C2B180FC-6BE5-41B8-42F7-5EA4969E285B}"/>
              </a:ext>
            </a:extLst>
          </p:cNvPr>
          <p:cNvSpPr/>
          <p:nvPr/>
        </p:nvSpPr>
        <p:spPr>
          <a:xfrm>
            <a:off x="1219200" y="4191000"/>
            <a:ext cx="5666887" cy="630137"/>
          </a:xfrm>
          <a:prstGeom prst="rect">
            <a:avLst/>
          </a:prstGeom>
          <a:solidFill>
            <a:schemeClr val="accent1">
              <a:lumMod val="20000"/>
              <a:lumOff val="80000"/>
              <a:alpha val="29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sl-SI" sz="800" dirty="0" err="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96625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72256" y="3048000"/>
            <a:ext cx="9361487" cy="779090"/>
          </a:xfrm>
        </p:spPr>
        <p:txBody>
          <a:bodyPr>
            <a:noAutofit/>
          </a:bodyPr>
          <a:lstStyle/>
          <a:p>
            <a:pPr lvl="0" algn="ctr"/>
            <a:r>
              <a:rPr lang="en-GB" sz="2800" dirty="0"/>
              <a:t>1. </a:t>
            </a:r>
            <a:r>
              <a:rPr lang="en-GB" sz="2800" dirty="0" err="1"/>
              <a:t>Makroekonomski</a:t>
            </a:r>
            <a:r>
              <a:rPr lang="en-GB" sz="2800" dirty="0"/>
              <a:t> </a:t>
            </a:r>
            <a:r>
              <a:rPr lang="en-GB" sz="2800" dirty="0" err="1"/>
              <a:t>vidiki</a:t>
            </a:r>
            <a:r>
              <a:rPr lang="en-GB" sz="2800" dirty="0"/>
              <a:t> </a:t>
            </a:r>
            <a:r>
              <a:rPr lang="en-GB" sz="2800" dirty="0" err="1"/>
              <a:t>sedanjega</a:t>
            </a:r>
            <a:r>
              <a:rPr lang="en-GB" sz="2800" dirty="0"/>
              <a:t> </a:t>
            </a:r>
            <a:r>
              <a:rPr lang="en-GB" sz="2800" dirty="0" err="1"/>
              <a:t>stanja</a:t>
            </a:r>
            <a:r>
              <a:rPr lang="en-GB" sz="2800" dirty="0"/>
              <a:t> </a:t>
            </a:r>
            <a:r>
              <a:rPr lang="en-GB" sz="2800" dirty="0" err="1"/>
              <a:t>letalske</a:t>
            </a:r>
            <a:r>
              <a:rPr lang="en-GB" sz="2800" dirty="0"/>
              <a:t> </a:t>
            </a:r>
            <a:r>
              <a:rPr lang="en-GB" sz="2800" dirty="0" err="1"/>
              <a:t>povezljivosti</a:t>
            </a:r>
            <a:r>
              <a:rPr lang="en-GB" sz="2800" dirty="0"/>
              <a:t> </a:t>
            </a:r>
            <a:r>
              <a:rPr lang="en-GB" sz="2800" dirty="0" err="1"/>
              <a:t>Slovenije</a:t>
            </a:r>
            <a:endParaRPr lang="en-US" sz="2800" dirty="0"/>
          </a:p>
        </p:txBody>
      </p:sp>
      <p:sp>
        <p:nvSpPr>
          <p:cNvPr id="29" name="Title textbox"/>
          <p:cNvSpPr txBox="1"/>
          <p:nvPr/>
        </p:nvSpPr>
        <p:spPr>
          <a:xfrm>
            <a:off x="-2" y="-315416"/>
            <a:ext cx="1045158" cy="61555"/>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r>
              <a:rPr lang="en-US" dirty="0">
                <a:latin typeface="Arial" panose="020B0604020202020204" pitchFamily="34" charset="0"/>
              </a:rPr>
              <a:t>Historical and [2015] forecast outturn EBITDA</a:t>
            </a:r>
            <a:endParaRPr lang="en-GB" dirty="0">
              <a:latin typeface="Arial" panose="020B0604020202020204" pitchFamily="34" charset="0"/>
            </a:endParaRPr>
          </a:p>
        </p:txBody>
      </p:sp>
      <p:sp>
        <p:nvSpPr>
          <p:cNvPr id="2" name="Rectangle 2">
            <a:extLst>
              <a:ext uri="{FF2B5EF4-FFF2-40B4-BE49-F238E27FC236}">
                <a16:creationId xmlns:a16="http://schemas.microsoft.com/office/drawing/2014/main" id="{A969CA2B-4123-CE46-BC75-CB5747D03EDA}"/>
              </a:ext>
            </a:extLst>
          </p:cNvPr>
          <p:cNvSpPr>
            <a:spLocks noChangeArrowheads="1"/>
          </p:cNvSpPr>
          <p:nvPr/>
        </p:nvSpPr>
        <p:spPr bwMode="auto">
          <a:xfrm>
            <a:off x="371061" y="1566144"/>
            <a:ext cx="102965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a-ET"/>
          </a:p>
        </p:txBody>
      </p:sp>
    </p:spTree>
    <p:extLst>
      <p:ext uri="{BB962C8B-B14F-4D97-AF65-F5344CB8AC3E}">
        <p14:creationId xmlns:p14="http://schemas.microsoft.com/office/powerpoint/2010/main" val="2144360151"/>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3" name="Title 2">
            <a:extLst>
              <a:ext uri="{FF2B5EF4-FFF2-40B4-BE49-F238E27FC236}">
                <a16:creationId xmlns:a16="http://schemas.microsoft.com/office/drawing/2014/main" id="{8C2A7A9D-0BC2-D943-5B67-693E13319C50}"/>
              </a:ext>
            </a:extLst>
          </p:cNvPr>
          <p:cNvSpPr>
            <a:spLocks noGrp="1"/>
          </p:cNvSpPr>
          <p:nvPr>
            <p:ph type="title"/>
          </p:nvPr>
        </p:nvSpPr>
        <p:spPr>
          <a:xfrm>
            <a:off x="363541" y="621665"/>
            <a:ext cx="9269409" cy="366713"/>
          </a:xfrm>
        </p:spPr>
        <p:txBody>
          <a:bodyPr>
            <a:noAutofit/>
          </a:bodyPr>
          <a:lstStyle/>
          <a:p>
            <a:r>
              <a:rPr lang="aa-ET" dirty="0"/>
              <a:t>5. Večji tip letala (A220-100)</a:t>
            </a:r>
          </a:p>
        </p:txBody>
      </p:sp>
      <p:sp>
        <p:nvSpPr>
          <p:cNvPr id="2" name="TextBox 1">
            <a:extLst>
              <a:ext uri="{FF2B5EF4-FFF2-40B4-BE49-F238E27FC236}">
                <a16:creationId xmlns:a16="http://schemas.microsoft.com/office/drawing/2014/main" id="{38D89EF7-2551-2FB5-3ECF-1D22044AD9A4}"/>
              </a:ext>
            </a:extLst>
          </p:cNvPr>
          <p:cNvSpPr txBox="1"/>
          <p:nvPr/>
        </p:nvSpPr>
        <p:spPr>
          <a:xfrm>
            <a:off x="388188" y="1074185"/>
            <a:ext cx="8146211"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Celotni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dobiček</a:t>
            </a:r>
            <a:r>
              <a:rPr lang="en-GB" sz="1662" dirty="0">
                <a:solidFill>
                  <a:srgbClr val="990000"/>
                </a:solidFill>
                <a:latin typeface="Arial" panose="020B0604020202020204" pitchFamily="34" charset="0"/>
                <a:ea typeface="ＭＳ Ｐゴシック" charset="0"/>
              </a:rPr>
              <a:t> / </a:t>
            </a:r>
            <a:r>
              <a:rPr lang="en-GB" sz="1662" dirty="0" err="1">
                <a:solidFill>
                  <a:srgbClr val="990000"/>
                </a:solidFill>
                <a:latin typeface="Arial" panose="020B0604020202020204" pitchFamily="34" charset="0"/>
                <a:ea typeface="ＭＳ Ｐゴシック" charset="0"/>
              </a:rPr>
              <a:t>izguba</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Vozni</a:t>
            </a:r>
            <a:r>
              <a:rPr lang="en-GB" sz="1662" dirty="0">
                <a:solidFill>
                  <a:srgbClr val="990000"/>
                </a:solidFill>
                <a:latin typeface="Arial" panose="020B0604020202020204" pitchFamily="34" charset="0"/>
                <a:ea typeface="ＭＳ Ｐゴシック" charset="0"/>
              </a:rPr>
              <a:t> red 1, </a:t>
            </a:r>
            <a:r>
              <a:rPr lang="en-GB" sz="1662" dirty="0" err="1">
                <a:solidFill>
                  <a:srgbClr val="990000"/>
                </a:solidFill>
                <a:latin typeface="Arial" panose="020B0604020202020204" pitchFamily="34" charset="0"/>
                <a:ea typeface="ＭＳ Ｐゴシック" charset="0"/>
              </a:rPr>
              <a:t>enako</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štev</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potnikov</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kot</a:t>
            </a:r>
            <a:r>
              <a:rPr lang="en-GB" sz="1662" dirty="0">
                <a:solidFill>
                  <a:srgbClr val="990000"/>
                </a:solidFill>
                <a:latin typeface="Arial" panose="020B0604020202020204" pitchFamily="34" charset="0"/>
                <a:ea typeface="ＭＳ Ｐゴシック" charset="0"/>
              </a:rPr>
              <a:t> CR9-E175 (</a:t>
            </a:r>
            <a:r>
              <a:rPr lang="en-GB" sz="1662" dirty="0" err="1">
                <a:solidFill>
                  <a:srgbClr val="990000"/>
                </a:solidFill>
                <a:latin typeface="Arial" panose="020B0604020202020204" pitchFamily="34" charset="0"/>
                <a:ea typeface="ＭＳ Ｐゴシック" charset="0"/>
              </a:rPr>
              <a:t>mio</a:t>
            </a:r>
            <a:r>
              <a:rPr lang="en-GB" sz="1662" dirty="0">
                <a:solidFill>
                  <a:srgbClr val="990000"/>
                </a:solidFill>
                <a:latin typeface="Arial" panose="020B0604020202020204" pitchFamily="34" charset="0"/>
                <a:ea typeface="ＭＳ Ｐゴシック" charset="0"/>
              </a:rPr>
              <a:t> €)</a:t>
            </a:r>
            <a:endParaRPr lang="en-US" sz="1108" dirty="0">
              <a:solidFill>
                <a:srgbClr val="4F2D7F"/>
              </a:solidFill>
              <a:latin typeface="Arial" panose="020B0604020202020204" pitchFamily="34" charset="0"/>
              <a:ea typeface="ＭＳ Ｐゴシック" charset="0"/>
            </a:endParaRPr>
          </a:p>
        </p:txBody>
      </p:sp>
      <p:sp>
        <p:nvSpPr>
          <p:cNvPr id="7" name="Text Placeholder 4">
            <a:extLst>
              <a:ext uri="{FF2B5EF4-FFF2-40B4-BE49-F238E27FC236}">
                <a16:creationId xmlns:a16="http://schemas.microsoft.com/office/drawing/2014/main" id="{3233688F-935E-62D0-6B61-FC47116EC093}"/>
              </a:ext>
            </a:extLst>
          </p:cNvPr>
          <p:cNvSpPr txBox="1">
            <a:spLocks/>
          </p:cNvSpPr>
          <p:nvPr/>
        </p:nvSpPr>
        <p:spPr>
          <a:xfrm>
            <a:off x="363541" y="5562600"/>
            <a:ext cx="8251826" cy="11430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227013" indent="-219075">
              <a:spcBef>
                <a:spcPts val="369"/>
              </a:spcBef>
              <a:buClr>
                <a:schemeClr val="bg1">
                  <a:lumMod val="50000"/>
                </a:schemeClr>
              </a:buClr>
              <a:buSzPts val="2000"/>
              <a:buFont typeface="Arial" panose="020B0604020202020204" pitchFamily="34" charset="0"/>
              <a:buChar char="•"/>
            </a:pPr>
            <a:r>
              <a:rPr lang="sl-SI" sz="1800" dirty="0">
                <a:solidFill>
                  <a:srgbClr val="002060"/>
                </a:solidFill>
              </a:rPr>
              <a:t>Ob enakem številu potnikov kot v CR9-E175 in za vozni red 1:</a:t>
            </a:r>
          </a:p>
          <a:p>
            <a:pPr marL="488950" lvl="3" indent="-215900">
              <a:spcBef>
                <a:spcPts val="369"/>
              </a:spcBef>
              <a:buClr>
                <a:schemeClr val="bg1">
                  <a:lumMod val="50000"/>
                </a:schemeClr>
              </a:buClr>
              <a:buSzPts val="2000"/>
            </a:pPr>
            <a:r>
              <a:rPr lang="sl-SI" sz="1650" dirty="0">
                <a:solidFill>
                  <a:srgbClr val="002060"/>
                </a:solidFill>
              </a:rPr>
              <a:t>Negativno poslovanje v prvih 10 letih </a:t>
            </a:r>
          </a:p>
          <a:p>
            <a:pPr marL="488950" lvl="3" indent="-215900">
              <a:spcBef>
                <a:spcPts val="369"/>
              </a:spcBef>
              <a:buClr>
                <a:schemeClr val="bg1">
                  <a:lumMod val="50000"/>
                </a:schemeClr>
              </a:buClr>
              <a:buSzPts val="2000"/>
            </a:pPr>
            <a:r>
              <a:rPr lang="sl-SI" sz="1650" dirty="0">
                <a:solidFill>
                  <a:srgbClr val="002060"/>
                </a:solidFill>
              </a:rPr>
              <a:t>Samo PPP s točko preloma v letu 10</a:t>
            </a:r>
          </a:p>
        </p:txBody>
      </p:sp>
      <p:sp>
        <p:nvSpPr>
          <p:cNvPr id="8" name="TextBox 7">
            <a:extLst>
              <a:ext uri="{FF2B5EF4-FFF2-40B4-BE49-F238E27FC236}">
                <a16:creationId xmlns:a16="http://schemas.microsoft.com/office/drawing/2014/main" id="{79B486A7-E974-41C2-7A82-10AA03F8C3A9}"/>
              </a:ext>
            </a:extLst>
          </p:cNvPr>
          <p:cNvSpPr txBox="1"/>
          <p:nvPr/>
        </p:nvSpPr>
        <p:spPr>
          <a:xfrm>
            <a:off x="388189" y="228600"/>
            <a:ext cx="2126411" cy="215444"/>
          </a:xfrm>
          <a:prstGeom prst="rect">
            <a:avLst/>
          </a:prstGeom>
          <a:solidFill>
            <a:schemeClr val="tx2">
              <a:lumMod val="20000"/>
              <a:lumOff val="80000"/>
            </a:schemeClr>
          </a:solidFill>
          <a:ln>
            <a:solidFill>
              <a:schemeClr val="tx2">
                <a:lumMod val="20000"/>
                <a:lumOff val="80000"/>
              </a:schemeClr>
            </a:solidFill>
          </a:ln>
        </p:spPr>
        <p:txBody>
          <a:bodyPr wrap="square" lIns="0" tIns="0" rIns="0" bIns="0" rtlCol="0">
            <a:spAutoFit/>
          </a:bodyPr>
          <a:lstStyle/>
          <a:p>
            <a:pPr defTabSz="844083"/>
            <a:r>
              <a:rPr lang="en-GB" sz="1400" dirty="0" err="1">
                <a:solidFill>
                  <a:schemeClr val="tx2"/>
                </a:solidFill>
                <a:latin typeface="Arial" panose="020B0604020202020204" pitchFamily="34" charset="0"/>
                <a:ea typeface="ＭＳ Ｐゴシック" charset="0"/>
              </a:rPr>
              <a:t>Analiza</a:t>
            </a:r>
            <a:r>
              <a:rPr lang="en-GB" sz="1400" dirty="0">
                <a:solidFill>
                  <a:schemeClr val="tx2"/>
                </a:solidFill>
                <a:latin typeface="Arial" panose="020B0604020202020204" pitchFamily="34" charset="0"/>
                <a:ea typeface="ＭＳ Ｐゴシック" charset="0"/>
              </a:rPr>
              <a:t> </a:t>
            </a:r>
            <a:r>
              <a:rPr lang="en-GB" sz="1400" dirty="0" err="1">
                <a:solidFill>
                  <a:schemeClr val="tx2"/>
                </a:solidFill>
                <a:latin typeface="Arial" panose="020B0604020202020204" pitchFamily="34" charset="0"/>
                <a:ea typeface="ＭＳ Ｐゴシック" charset="0"/>
              </a:rPr>
              <a:t>občutljivosti</a:t>
            </a:r>
            <a:endParaRPr lang="en-US" sz="1050" dirty="0">
              <a:solidFill>
                <a:schemeClr val="tx2"/>
              </a:solidFill>
              <a:latin typeface="Arial" panose="020B0604020202020204" pitchFamily="34" charset="0"/>
              <a:ea typeface="ＭＳ Ｐゴシック" charset="0"/>
            </a:endParaRPr>
          </a:p>
        </p:txBody>
      </p:sp>
      <p:graphicFrame>
        <p:nvGraphicFramePr>
          <p:cNvPr id="9" name="Chart 8">
            <a:extLst>
              <a:ext uri="{FF2B5EF4-FFF2-40B4-BE49-F238E27FC236}">
                <a16:creationId xmlns:a16="http://schemas.microsoft.com/office/drawing/2014/main" id="{130E9256-5164-8041-AE93-BBD856D99B64}"/>
              </a:ext>
            </a:extLst>
          </p:cNvPr>
          <p:cNvGraphicFramePr>
            <a:graphicFrameLocks/>
          </p:cNvGraphicFramePr>
          <p:nvPr>
            <p:extLst>
              <p:ext uri="{D42A27DB-BD31-4B8C-83A1-F6EECF244321}">
                <p14:modId xmlns:p14="http://schemas.microsoft.com/office/powerpoint/2010/main" val="3900239449"/>
              </p:ext>
            </p:extLst>
          </p:nvPr>
        </p:nvGraphicFramePr>
        <p:xfrm>
          <a:off x="388189" y="1415768"/>
          <a:ext cx="6622211" cy="40587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154904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3" name="Title 2">
            <a:extLst>
              <a:ext uri="{FF2B5EF4-FFF2-40B4-BE49-F238E27FC236}">
                <a16:creationId xmlns:a16="http://schemas.microsoft.com/office/drawing/2014/main" id="{8C2A7A9D-0BC2-D943-5B67-693E13319C50}"/>
              </a:ext>
            </a:extLst>
          </p:cNvPr>
          <p:cNvSpPr>
            <a:spLocks noGrp="1"/>
          </p:cNvSpPr>
          <p:nvPr>
            <p:ph type="title"/>
          </p:nvPr>
        </p:nvSpPr>
        <p:spPr>
          <a:xfrm>
            <a:off x="304801" y="621665"/>
            <a:ext cx="9328150" cy="366713"/>
          </a:xfrm>
        </p:spPr>
        <p:txBody>
          <a:bodyPr>
            <a:noAutofit/>
          </a:bodyPr>
          <a:lstStyle/>
          <a:p>
            <a:r>
              <a:rPr lang="en-SI" dirty="0"/>
              <a:t>5. Večji tip letala (A220-100)</a:t>
            </a:r>
          </a:p>
        </p:txBody>
      </p:sp>
      <p:sp>
        <p:nvSpPr>
          <p:cNvPr id="2" name="TextBox 1">
            <a:extLst>
              <a:ext uri="{FF2B5EF4-FFF2-40B4-BE49-F238E27FC236}">
                <a16:creationId xmlns:a16="http://schemas.microsoft.com/office/drawing/2014/main" id="{38D89EF7-2551-2FB5-3ECF-1D22044AD9A4}"/>
              </a:ext>
            </a:extLst>
          </p:cNvPr>
          <p:cNvSpPr txBox="1"/>
          <p:nvPr/>
        </p:nvSpPr>
        <p:spPr>
          <a:xfrm>
            <a:off x="388188" y="1074185"/>
            <a:ext cx="8146211"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Celotni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dobiček</a:t>
            </a:r>
            <a:r>
              <a:rPr lang="en-GB" sz="1662" dirty="0">
                <a:solidFill>
                  <a:srgbClr val="990000"/>
                </a:solidFill>
                <a:latin typeface="Arial" panose="020B0604020202020204" pitchFamily="34" charset="0"/>
                <a:ea typeface="ＭＳ Ｐゴシック" charset="0"/>
              </a:rPr>
              <a:t> / </a:t>
            </a:r>
            <a:r>
              <a:rPr lang="en-GB" sz="1662" dirty="0" err="1">
                <a:solidFill>
                  <a:srgbClr val="990000"/>
                </a:solidFill>
                <a:latin typeface="Arial" panose="020B0604020202020204" pitchFamily="34" charset="0"/>
                <a:ea typeface="ＭＳ Ｐゴシック" charset="0"/>
              </a:rPr>
              <a:t>izguba</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Vozni</a:t>
            </a:r>
            <a:r>
              <a:rPr lang="en-GB" sz="1662" dirty="0">
                <a:solidFill>
                  <a:srgbClr val="990000"/>
                </a:solidFill>
                <a:latin typeface="Arial" panose="020B0604020202020204" pitchFamily="34" charset="0"/>
                <a:ea typeface="ＭＳ Ｐゴシック" charset="0"/>
              </a:rPr>
              <a:t> red 1, </a:t>
            </a:r>
            <a:r>
              <a:rPr lang="en-GB" sz="1662" b="1" dirty="0" err="1">
                <a:solidFill>
                  <a:srgbClr val="990000"/>
                </a:solidFill>
                <a:latin typeface="Arial" panose="020B0604020202020204" pitchFamily="34" charset="0"/>
                <a:ea typeface="ＭＳ Ｐゴシック" charset="0"/>
              </a:rPr>
              <a:t>Optimistični</a:t>
            </a:r>
            <a:r>
              <a:rPr lang="en-GB" sz="1662" b="1" dirty="0">
                <a:solidFill>
                  <a:srgbClr val="990000"/>
                </a:solidFill>
                <a:latin typeface="Arial" panose="020B0604020202020204" pitchFamily="34" charset="0"/>
                <a:ea typeface="ＭＳ Ｐゴシック" charset="0"/>
              </a:rPr>
              <a:t> </a:t>
            </a:r>
            <a:r>
              <a:rPr lang="en-GB" sz="1662" b="1" dirty="0" err="1">
                <a:solidFill>
                  <a:srgbClr val="990000"/>
                </a:solidFill>
                <a:latin typeface="Arial" panose="020B0604020202020204" pitchFamily="34" charset="0"/>
                <a:ea typeface="ＭＳ Ｐゴシック" charset="0"/>
              </a:rPr>
              <a:t>scenarij</a:t>
            </a:r>
            <a:r>
              <a:rPr lang="en-GB" sz="1662" b="1" dirty="0">
                <a:solidFill>
                  <a:srgbClr val="990000"/>
                </a:solidFill>
                <a:latin typeface="Arial" panose="020B0604020202020204" pitchFamily="34" charset="0"/>
                <a:ea typeface="ＭＳ Ｐゴシック" charset="0"/>
              </a:rPr>
              <a:t> </a:t>
            </a:r>
            <a:r>
              <a:rPr lang="en-GB" sz="1662" dirty="0">
                <a:solidFill>
                  <a:srgbClr val="990000"/>
                </a:solidFill>
                <a:latin typeface="Arial" panose="020B0604020202020204" pitchFamily="34" charset="0"/>
                <a:ea typeface="ＭＳ Ｐゴシック" charset="0"/>
              </a:rPr>
              <a:t>(</a:t>
            </a:r>
            <a:r>
              <a:rPr lang="en-GB" sz="1662" dirty="0" err="1">
                <a:solidFill>
                  <a:srgbClr val="990000"/>
                </a:solidFill>
                <a:latin typeface="Arial" panose="020B0604020202020204" pitchFamily="34" charset="0"/>
                <a:ea typeface="ＭＳ Ｐゴシック" charset="0"/>
              </a:rPr>
              <a:t>mio</a:t>
            </a:r>
            <a:r>
              <a:rPr lang="en-GB" sz="1662" dirty="0">
                <a:solidFill>
                  <a:srgbClr val="990000"/>
                </a:solidFill>
                <a:latin typeface="Arial" panose="020B0604020202020204" pitchFamily="34" charset="0"/>
                <a:ea typeface="ＭＳ Ｐゴシック" charset="0"/>
              </a:rPr>
              <a:t> €)</a:t>
            </a:r>
            <a:endParaRPr lang="en-US" sz="1108" dirty="0">
              <a:solidFill>
                <a:srgbClr val="4F2D7F"/>
              </a:solidFill>
              <a:latin typeface="Arial" panose="020B0604020202020204" pitchFamily="34" charset="0"/>
              <a:ea typeface="ＭＳ Ｐゴシック" charset="0"/>
            </a:endParaRPr>
          </a:p>
        </p:txBody>
      </p:sp>
      <p:sp>
        <p:nvSpPr>
          <p:cNvPr id="7" name="Text Placeholder 4">
            <a:extLst>
              <a:ext uri="{FF2B5EF4-FFF2-40B4-BE49-F238E27FC236}">
                <a16:creationId xmlns:a16="http://schemas.microsoft.com/office/drawing/2014/main" id="{3233688F-935E-62D0-6B61-FC47116EC093}"/>
              </a:ext>
            </a:extLst>
          </p:cNvPr>
          <p:cNvSpPr txBox="1">
            <a:spLocks/>
          </p:cNvSpPr>
          <p:nvPr/>
        </p:nvSpPr>
        <p:spPr>
          <a:xfrm>
            <a:off x="363540" y="5404851"/>
            <a:ext cx="8932860" cy="1300749"/>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227013" indent="-219075">
              <a:spcBef>
                <a:spcPts val="369"/>
              </a:spcBef>
              <a:buClr>
                <a:schemeClr val="bg1">
                  <a:lumMod val="50000"/>
                </a:schemeClr>
              </a:buClr>
              <a:buSzPts val="2000"/>
              <a:buFont typeface="Arial" panose="020B0604020202020204" pitchFamily="34" charset="0"/>
              <a:buChar char="•"/>
            </a:pPr>
            <a:r>
              <a:rPr lang="sl-SI" sz="1800" dirty="0">
                <a:solidFill>
                  <a:srgbClr val="002060"/>
                </a:solidFill>
              </a:rPr>
              <a:t>Optimistični scenarij: absolutno število potnikov večje kot v CR9-E175:</a:t>
            </a:r>
          </a:p>
          <a:p>
            <a:pPr marL="488950" lvl="3" indent="-215900">
              <a:spcBef>
                <a:spcPts val="369"/>
              </a:spcBef>
              <a:buClr>
                <a:schemeClr val="bg1">
                  <a:lumMod val="50000"/>
                </a:schemeClr>
              </a:buClr>
              <a:buSzPts val="2000"/>
            </a:pPr>
            <a:r>
              <a:rPr lang="sl-SI" sz="1650" dirty="0">
                <a:solidFill>
                  <a:srgbClr val="002060"/>
                </a:solidFill>
              </a:rPr>
              <a:t>Iz 57 na 70 (namesto iz 52 na 63) </a:t>
            </a:r>
          </a:p>
          <a:p>
            <a:pPr marL="300037" lvl="2" indent="-215900">
              <a:spcBef>
                <a:spcPts val="369"/>
              </a:spcBef>
              <a:buClr>
                <a:schemeClr val="bg1">
                  <a:lumMod val="50000"/>
                </a:schemeClr>
              </a:buClr>
              <a:buSzPts val="2000"/>
            </a:pPr>
            <a:r>
              <a:rPr lang="sl-SI" sz="1650" dirty="0">
                <a:solidFill>
                  <a:srgbClr val="002060"/>
                </a:solidFill>
              </a:rPr>
              <a:t>Možna točka preloma:</a:t>
            </a:r>
          </a:p>
          <a:p>
            <a:pPr marL="488950" lvl="3" indent="-215900">
              <a:spcBef>
                <a:spcPts val="369"/>
              </a:spcBef>
              <a:buClr>
                <a:schemeClr val="bg1">
                  <a:lumMod val="50000"/>
                </a:schemeClr>
              </a:buClr>
              <a:buSzPts val="2000"/>
            </a:pPr>
            <a:r>
              <a:rPr lang="sl-SI" sz="1650" dirty="0">
                <a:solidFill>
                  <a:srgbClr val="002060"/>
                </a:solidFill>
              </a:rPr>
              <a:t>Leto 5: povprečno št. potnikov: 63; load factor: 53%; vrednost kupona: 147 EUR</a:t>
            </a:r>
          </a:p>
        </p:txBody>
      </p:sp>
      <p:sp>
        <p:nvSpPr>
          <p:cNvPr id="8" name="TextBox 7">
            <a:extLst>
              <a:ext uri="{FF2B5EF4-FFF2-40B4-BE49-F238E27FC236}">
                <a16:creationId xmlns:a16="http://schemas.microsoft.com/office/drawing/2014/main" id="{79B486A7-E974-41C2-7A82-10AA03F8C3A9}"/>
              </a:ext>
            </a:extLst>
          </p:cNvPr>
          <p:cNvSpPr txBox="1"/>
          <p:nvPr/>
        </p:nvSpPr>
        <p:spPr>
          <a:xfrm>
            <a:off x="388189" y="228600"/>
            <a:ext cx="2126411" cy="215444"/>
          </a:xfrm>
          <a:prstGeom prst="rect">
            <a:avLst/>
          </a:prstGeom>
          <a:solidFill>
            <a:schemeClr val="tx2">
              <a:lumMod val="20000"/>
              <a:lumOff val="80000"/>
            </a:schemeClr>
          </a:solidFill>
          <a:ln>
            <a:solidFill>
              <a:schemeClr val="tx2">
                <a:lumMod val="20000"/>
                <a:lumOff val="80000"/>
              </a:schemeClr>
            </a:solidFill>
          </a:ln>
        </p:spPr>
        <p:txBody>
          <a:bodyPr wrap="square" lIns="0" tIns="0" rIns="0" bIns="0" rtlCol="0">
            <a:spAutoFit/>
          </a:bodyPr>
          <a:lstStyle/>
          <a:p>
            <a:pPr defTabSz="844083"/>
            <a:r>
              <a:rPr lang="en-GB" sz="1400" dirty="0" err="1">
                <a:solidFill>
                  <a:schemeClr val="tx2"/>
                </a:solidFill>
                <a:latin typeface="Arial" panose="020B0604020202020204" pitchFamily="34" charset="0"/>
                <a:ea typeface="ＭＳ Ｐゴシック" charset="0"/>
              </a:rPr>
              <a:t>Analiza</a:t>
            </a:r>
            <a:r>
              <a:rPr lang="en-GB" sz="1400" dirty="0">
                <a:solidFill>
                  <a:schemeClr val="tx2"/>
                </a:solidFill>
                <a:latin typeface="Arial" panose="020B0604020202020204" pitchFamily="34" charset="0"/>
                <a:ea typeface="ＭＳ Ｐゴシック" charset="0"/>
              </a:rPr>
              <a:t> </a:t>
            </a:r>
            <a:r>
              <a:rPr lang="en-GB" sz="1400" dirty="0" err="1">
                <a:solidFill>
                  <a:schemeClr val="tx2"/>
                </a:solidFill>
                <a:latin typeface="Arial" panose="020B0604020202020204" pitchFamily="34" charset="0"/>
                <a:ea typeface="ＭＳ Ｐゴシック" charset="0"/>
              </a:rPr>
              <a:t>občutljivosti</a:t>
            </a:r>
            <a:endParaRPr lang="en-US" sz="1050" dirty="0">
              <a:solidFill>
                <a:schemeClr val="tx2"/>
              </a:solidFill>
              <a:latin typeface="Arial" panose="020B0604020202020204" pitchFamily="34" charset="0"/>
              <a:ea typeface="ＭＳ Ｐゴシック" charset="0"/>
            </a:endParaRPr>
          </a:p>
        </p:txBody>
      </p:sp>
      <p:graphicFrame>
        <p:nvGraphicFramePr>
          <p:cNvPr id="5" name="Chart 4">
            <a:extLst>
              <a:ext uri="{FF2B5EF4-FFF2-40B4-BE49-F238E27FC236}">
                <a16:creationId xmlns:a16="http://schemas.microsoft.com/office/drawing/2014/main" id="{AAFA345D-29F4-9542-81E6-50C969219DCE}"/>
              </a:ext>
            </a:extLst>
          </p:cNvPr>
          <p:cNvGraphicFramePr>
            <a:graphicFrameLocks/>
          </p:cNvGraphicFramePr>
          <p:nvPr/>
        </p:nvGraphicFramePr>
        <p:xfrm>
          <a:off x="363541" y="1453149"/>
          <a:ext cx="6875459" cy="3906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859973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3" name="Title 2">
            <a:extLst>
              <a:ext uri="{FF2B5EF4-FFF2-40B4-BE49-F238E27FC236}">
                <a16:creationId xmlns:a16="http://schemas.microsoft.com/office/drawing/2014/main" id="{8C2A7A9D-0BC2-D943-5B67-693E13319C50}"/>
              </a:ext>
            </a:extLst>
          </p:cNvPr>
          <p:cNvSpPr>
            <a:spLocks noGrp="1"/>
          </p:cNvSpPr>
          <p:nvPr>
            <p:ph type="title"/>
          </p:nvPr>
        </p:nvSpPr>
        <p:spPr/>
        <p:txBody>
          <a:bodyPr>
            <a:noAutofit/>
          </a:bodyPr>
          <a:lstStyle/>
          <a:p>
            <a:r>
              <a:rPr lang="aa-ET" dirty="0"/>
              <a:t>Potrebni začetni kapitalski vložek</a:t>
            </a:r>
          </a:p>
        </p:txBody>
      </p:sp>
      <p:sp>
        <p:nvSpPr>
          <p:cNvPr id="2" name="TextBox 1">
            <a:extLst>
              <a:ext uri="{FF2B5EF4-FFF2-40B4-BE49-F238E27FC236}">
                <a16:creationId xmlns:a16="http://schemas.microsoft.com/office/drawing/2014/main" id="{38D89EF7-2551-2FB5-3ECF-1D22044AD9A4}"/>
              </a:ext>
            </a:extLst>
          </p:cNvPr>
          <p:cNvSpPr txBox="1"/>
          <p:nvPr/>
        </p:nvSpPr>
        <p:spPr>
          <a:xfrm>
            <a:off x="363540" y="1074185"/>
            <a:ext cx="7637459"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Bilančna</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izguba</a:t>
            </a:r>
            <a:r>
              <a:rPr lang="en-GB" sz="1662" dirty="0">
                <a:solidFill>
                  <a:srgbClr val="990000"/>
                </a:solidFill>
                <a:latin typeface="Arial" panose="020B0604020202020204" pitchFamily="34" charset="0"/>
                <a:ea typeface="ＭＳ Ｐゴシック" charset="0"/>
              </a:rPr>
              <a:t> v 10-letnem </a:t>
            </a:r>
            <a:r>
              <a:rPr lang="en-GB" sz="1662" dirty="0" err="1">
                <a:solidFill>
                  <a:srgbClr val="990000"/>
                </a:solidFill>
                <a:latin typeface="Arial" panose="020B0604020202020204" pitchFamily="34" charset="0"/>
                <a:ea typeface="ＭＳ Ｐゴシック" charset="0"/>
              </a:rPr>
              <a:t>obdobju</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Osnovni</a:t>
            </a:r>
            <a:r>
              <a:rPr lang="en-GB" sz="1662" dirty="0">
                <a:solidFill>
                  <a:srgbClr val="990000"/>
                </a:solidFill>
                <a:latin typeface="Arial" panose="020B0604020202020204" pitchFamily="34" charset="0"/>
                <a:ea typeface="ＭＳ Ｐゴシック" charset="0"/>
              </a:rPr>
              <a:t> in </a:t>
            </a:r>
            <a:r>
              <a:rPr lang="en-GB" sz="1662" dirty="0" err="1">
                <a:solidFill>
                  <a:srgbClr val="990000"/>
                </a:solidFill>
                <a:latin typeface="Arial" panose="020B0604020202020204" pitchFamily="34" charset="0"/>
                <a:ea typeface="ＭＳ Ｐゴシック" charset="0"/>
              </a:rPr>
              <a:t>negativni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scenarij</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mio</a:t>
            </a:r>
            <a:r>
              <a:rPr lang="en-GB" sz="1662" dirty="0">
                <a:solidFill>
                  <a:srgbClr val="990000"/>
                </a:solidFill>
                <a:latin typeface="Arial" panose="020B0604020202020204" pitchFamily="34" charset="0"/>
                <a:ea typeface="ＭＳ Ｐゴシック" charset="0"/>
              </a:rPr>
              <a:t> €)</a:t>
            </a:r>
            <a:endParaRPr lang="en-US" sz="1108" dirty="0">
              <a:solidFill>
                <a:srgbClr val="4F2D7F"/>
              </a:solidFill>
              <a:latin typeface="Arial" panose="020B0604020202020204" pitchFamily="34" charset="0"/>
              <a:ea typeface="ＭＳ Ｐゴシック" charset="0"/>
            </a:endParaRPr>
          </a:p>
        </p:txBody>
      </p:sp>
      <p:sp>
        <p:nvSpPr>
          <p:cNvPr id="7" name="Text Placeholder 4">
            <a:extLst>
              <a:ext uri="{FF2B5EF4-FFF2-40B4-BE49-F238E27FC236}">
                <a16:creationId xmlns:a16="http://schemas.microsoft.com/office/drawing/2014/main" id="{3233688F-935E-62D0-6B61-FC47116EC093}"/>
              </a:ext>
            </a:extLst>
          </p:cNvPr>
          <p:cNvSpPr txBox="1">
            <a:spLocks/>
          </p:cNvSpPr>
          <p:nvPr/>
        </p:nvSpPr>
        <p:spPr>
          <a:xfrm>
            <a:off x="363541" y="5618008"/>
            <a:ext cx="7942259" cy="10668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227013" lvl="0" indent="-219075">
              <a:spcBef>
                <a:spcPts val="369"/>
              </a:spcBef>
              <a:buClr>
                <a:schemeClr val="bg1">
                  <a:lumMod val="50000"/>
                </a:schemeClr>
              </a:buClr>
              <a:buSzPts val="2000"/>
              <a:buFont typeface="Arial" panose="020B0604020202020204" pitchFamily="34" charset="0"/>
              <a:buChar char="•"/>
            </a:pPr>
            <a:r>
              <a:rPr lang="sl-SI" sz="1650" dirty="0">
                <a:solidFill>
                  <a:srgbClr val="002060"/>
                </a:solidFill>
              </a:rPr>
              <a:t>Za zagotovitev stabilnega poslovanja je potrebno zagotoviti dovolj kapitalskih rezerv ob začetku poslovanja</a:t>
            </a:r>
          </a:p>
          <a:p>
            <a:pPr marL="227013" lvl="0" indent="-219075">
              <a:spcBef>
                <a:spcPts val="369"/>
              </a:spcBef>
              <a:buClr>
                <a:schemeClr val="bg1">
                  <a:lumMod val="50000"/>
                </a:schemeClr>
              </a:buClr>
              <a:buSzPts val="2000"/>
              <a:buFont typeface="Arial" panose="020B0604020202020204" pitchFamily="34" charset="0"/>
              <a:buChar char="•"/>
            </a:pPr>
            <a:r>
              <a:rPr lang="sl-SI" sz="1650" dirty="0">
                <a:solidFill>
                  <a:srgbClr val="002060"/>
                </a:solidFill>
              </a:rPr>
              <a:t>PPP: med 35 (osnovni) in 70 mio € (negativni scenarij)</a:t>
            </a:r>
          </a:p>
        </p:txBody>
      </p:sp>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BC60FC81-0FFA-044B-920E-2E741C378064}"/>
                  </a:ext>
                </a:extLst>
              </p:cNvPr>
              <p:cNvGraphicFramePr/>
              <p:nvPr>
                <p:extLst>
                  <p:ext uri="{D42A27DB-BD31-4B8C-83A1-F6EECF244321}">
                    <p14:modId xmlns:p14="http://schemas.microsoft.com/office/powerpoint/2010/main" val="308929313"/>
                  </p:ext>
                </p:extLst>
              </p:nvPr>
            </p:nvGraphicFramePr>
            <p:xfrm>
              <a:off x="2427370" y="1695455"/>
              <a:ext cx="5027084" cy="355705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Chart 7">
                <a:extLst>
                  <a:ext uri="{FF2B5EF4-FFF2-40B4-BE49-F238E27FC236}">
                    <a16:creationId xmlns:a16="http://schemas.microsoft.com/office/drawing/2014/main" id="{BC60FC81-0FFA-044B-920E-2E741C378064}"/>
                  </a:ext>
                </a:extLst>
              </p:cNvPr>
              <p:cNvPicPr>
                <a:picLocks noGrp="1" noRot="1" noChangeAspect="1" noMove="1" noResize="1" noEditPoints="1" noAdjustHandles="1" noChangeArrowheads="1" noChangeShapeType="1"/>
              </p:cNvPicPr>
              <p:nvPr/>
            </p:nvPicPr>
            <p:blipFill>
              <a:blip r:embed="rId3"/>
              <a:stretch>
                <a:fillRect/>
              </a:stretch>
            </p:blipFill>
            <p:spPr>
              <a:xfrm>
                <a:off x="2427370" y="1695455"/>
                <a:ext cx="5027084" cy="3557059"/>
              </a:xfrm>
              <a:prstGeom prst="rect">
                <a:avLst/>
              </a:prstGeom>
            </p:spPr>
          </p:pic>
        </mc:Fallback>
      </mc:AlternateContent>
      <p:sp>
        <p:nvSpPr>
          <p:cNvPr id="9" name="TextBox 8">
            <a:extLst>
              <a:ext uri="{FF2B5EF4-FFF2-40B4-BE49-F238E27FC236}">
                <a16:creationId xmlns:a16="http://schemas.microsoft.com/office/drawing/2014/main" id="{A6CA2FA3-4273-B016-BA1C-82ED6A4FC7B1}"/>
              </a:ext>
            </a:extLst>
          </p:cNvPr>
          <p:cNvSpPr txBox="1"/>
          <p:nvPr/>
        </p:nvSpPr>
        <p:spPr>
          <a:xfrm>
            <a:off x="5181600" y="3581400"/>
            <a:ext cx="1107726" cy="270637"/>
          </a:xfrm>
          <a:prstGeom prst="rect">
            <a:avLst/>
          </a:prstGeom>
          <a:noFill/>
        </p:spPr>
        <p:txBody>
          <a:bodyPr wrap="none" lIns="54000" tIns="54000" rIns="54000" bIns="54000" rtlCol="0">
            <a:spAutoFit/>
          </a:bodyPr>
          <a:lstStyle/>
          <a:p>
            <a:r>
              <a:rPr lang="sl-SI" sz="1050" dirty="0">
                <a:latin typeface="Arial" panose="020B0604020202020204" pitchFamily="34" charset="0"/>
                <a:cs typeface="Arial" panose="020B0604020202020204" pitchFamily="34" charset="0"/>
              </a:rPr>
              <a:t>Osnovni scenarij</a:t>
            </a:r>
          </a:p>
        </p:txBody>
      </p:sp>
      <p:sp>
        <p:nvSpPr>
          <p:cNvPr id="11" name="TextBox 10">
            <a:extLst>
              <a:ext uri="{FF2B5EF4-FFF2-40B4-BE49-F238E27FC236}">
                <a16:creationId xmlns:a16="http://schemas.microsoft.com/office/drawing/2014/main" id="{3A340EA1-FEB4-2D6C-481C-37B3291FF9C1}"/>
              </a:ext>
            </a:extLst>
          </p:cNvPr>
          <p:cNvSpPr txBox="1"/>
          <p:nvPr/>
        </p:nvSpPr>
        <p:spPr>
          <a:xfrm>
            <a:off x="3733800" y="2286000"/>
            <a:ext cx="1207112" cy="270637"/>
          </a:xfrm>
          <a:prstGeom prst="rect">
            <a:avLst/>
          </a:prstGeom>
          <a:noFill/>
        </p:spPr>
        <p:txBody>
          <a:bodyPr wrap="none" lIns="54000" tIns="54000" rIns="54000" bIns="54000" rtlCol="0">
            <a:spAutoFit/>
          </a:bodyPr>
          <a:lstStyle/>
          <a:p>
            <a:r>
              <a:rPr lang="sl-SI" sz="1050" dirty="0">
                <a:latin typeface="Arial" panose="020B0604020202020204" pitchFamily="34" charset="0"/>
                <a:cs typeface="Arial" panose="020B0604020202020204" pitchFamily="34" charset="0"/>
              </a:rPr>
              <a:t>Negativni scenarij</a:t>
            </a:r>
          </a:p>
        </p:txBody>
      </p:sp>
      <p:sp>
        <p:nvSpPr>
          <p:cNvPr id="12" name="Arrow: Up-Down 2">
            <a:extLst>
              <a:ext uri="{FF2B5EF4-FFF2-40B4-BE49-F238E27FC236}">
                <a16:creationId xmlns:a16="http://schemas.microsoft.com/office/drawing/2014/main" id="{AF4F9DF1-8C90-C526-705C-70C0AD4DD0EE}"/>
              </a:ext>
            </a:extLst>
          </p:cNvPr>
          <p:cNvSpPr/>
          <p:nvPr/>
        </p:nvSpPr>
        <p:spPr>
          <a:xfrm>
            <a:off x="4952206" y="2539793"/>
            <a:ext cx="63499" cy="1174748"/>
          </a:xfrm>
          <a:prstGeom prst="upDownArrow">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sz="1400"/>
          </a:p>
        </p:txBody>
      </p:sp>
    </p:spTree>
    <p:extLst>
      <p:ext uri="{BB962C8B-B14F-4D97-AF65-F5344CB8AC3E}">
        <p14:creationId xmlns:p14="http://schemas.microsoft.com/office/powerpoint/2010/main" val="3978951149"/>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81000" y="1219200"/>
            <a:ext cx="9067799" cy="53340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360363" lvl="2" indent="-301625">
              <a:spcBef>
                <a:spcPts val="369"/>
              </a:spcBef>
            </a:pPr>
            <a:r>
              <a:rPr lang="sl-SI" sz="1800" dirty="0">
                <a:solidFill>
                  <a:srgbClr val="002060"/>
                </a:solidFill>
              </a:rPr>
              <a:t>Ustanovitev novega nacionalnega letalskega prevoznika je pod določenimi predpostavkami </a:t>
            </a:r>
            <a:r>
              <a:rPr lang="sl-SI" sz="1800" u="sng" dirty="0">
                <a:solidFill>
                  <a:srgbClr val="002060"/>
                </a:solidFill>
              </a:rPr>
              <a:t>ekonomsko upravičena</a:t>
            </a:r>
          </a:p>
          <a:p>
            <a:pPr marL="668338" lvl="3" indent="-300038">
              <a:spcBef>
                <a:spcPts val="369"/>
              </a:spcBef>
            </a:pPr>
            <a:r>
              <a:rPr lang="sl-SI" sz="1800" dirty="0">
                <a:solidFill>
                  <a:srgbClr val="002060"/>
                </a:solidFill>
              </a:rPr>
              <a:t>v primeru optimalnega voznega reda in optimalnega tipa letal</a:t>
            </a:r>
          </a:p>
          <a:p>
            <a:pPr marL="360363" lvl="2" indent="-301625">
              <a:spcBef>
                <a:spcPts val="369"/>
              </a:spcBef>
            </a:pPr>
            <a:endParaRPr lang="sl-SI" sz="1800" dirty="0">
              <a:solidFill>
                <a:srgbClr val="002060"/>
              </a:solidFill>
            </a:endParaRPr>
          </a:p>
          <a:p>
            <a:pPr marL="360363" lvl="2" indent="-301625">
              <a:spcBef>
                <a:spcPts val="369"/>
              </a:spcBef>
            </a:pPr>
            <a:r>
              <a:rPr lang="sl-SI" sz="1800" u="sng" dirty="0">
                <a:solidFill>
                  <a:srgbClr val="002060"/>
                </a:solidFill>
              </a:rPr>
              <a:t>Finančni vložek </a:t>
            </a:r>
            <a:r>
              <a:rPr lang="sl-SI" sz="1800" dirty="0">
                <a:solidFill>
                  <a:srgbClr val="002060"/>
                </a:solidFill>
              </a:rPr>
              <a:t>države v ustanovitev nove letalske družbe je v perspektivi 10-letnega obdobja </a:t>
            </a:r>
            <a:r>
              <a:rPr lang="sl-SI" sz="1800" u="sng" dirty="0">
                <a:solidFill>
                  <a:srgbClr val="002060"/>
                </a:solidFill>
              </a:rPr>
              <a:t>primerljiv z letnimi subvencijami</a:t>
            </a:r>
            <a:r>
              <a:rPr lang="sl-SI" sz="1800" dirty="0">
                <a:solidFill>
                  <a:srgbClr val="002060"/>
                </a:solidFill>
              </a:rPr>
              <a:t> tujim letalskim družbam za povečevanje letalske povezljivosti </a:t>
            </a:r>
          </a:p>
          <a:p>
            <a:pPr marL="668338" lvl="3" indent="-300038">
              <a:spcBef>
                <a:spcPts val="369"/>
              </a:spcBef>
            </a:pPr>
            <a:r>
              <a:rPr lang="sl-SI" sz="1800" dirty="0">
                <a:solidFill>
                  <a:srgbClr val="002060"/>
                </a:solidFill>
              </a:rPr>
              <a:t>vendar nacionalni letalski prevoznik prinaša večjo stabilnost glede povezljivosti </a:t>
            </a:r>
          </a:p>
          <a:p>
            <a:pPr marL="668338" lvl="3" indent="-300038">
              <a:spcBef>
                <a:spcPts val="369"/>
              </a:spcBef>
            </a:pPr>
            <a:r>
              <a:rPr lang="sl-SI" sz="1800" dirty="0">
                <a:solidFill>
                  <a:srgbClr val="002060"/>
                </a:solidFill>
              </a:rPr>
              <a:t>zagotavlja večje makroekonomske učinke na slovensko gospodarstvo </a:t>
            </a:r>
          </a:p>
          <a:p>
            <a:pPr marL="360363" lvl="2" indent="-301625">
              <a:spcBef>
                <a:spcPts val="369"/>
              </a:spcBef>
            </a:pPr>
            <a:endParaRPr lang="sl-SI" sz="1800" dirty="0">
              <a:solidFill>
                <a:srgbClr val="002060"/>
              </a:solidFill>
            </a:endParaRPr>
          </a:p>
          <a:p>
            <a:pPr marL="360363" lvl="2" indent="-301625">
              <a:spcBef>
                <a:spcPts val="369"/>
              </a:spcBef>
            </a:pPr>
            <a:r>
              <a:rPr lang="sl-SI" sz="1800" dirty="0">
                <a:solidFill>
                  <a:srgbClr val="002060"/>
                </a:solidFill>
              </a:rPr>
              <a:t>Optimalna je </a:t>
            </a:r>
            <a:r>
              <a:rPr lang="sl-SI" sz="1800" u="sng" dirty="0">
                <a:solidFill>
                  <a:srgbClr val="002060"/>
                </a:solidFill>
              </a:rPr>
              <a:t>postopna ustanovitev </a:t>
            </a:r>
            <a:r>
              <a:rPr lang="sl-SI" sz="1800" dirty="0">
                <a:solidFill>
                  <a:srgbClr val="002060"/>
                </a:solidFill>
              </a:rPr>
              <a:t>družbe (prek ACMI do PPP)</a:t>
            </a:r>
          </a:p>
          <a:p>
            <a:pPr marL="360363" lvl="2" indent="-301625">
              <a:spcBef>
                <a:spcPts val="369"/>
              </a:spcBef>
            </a:pPr>
            <a:endParaRPr lang="sl-SI" sz="1800" dirty="0">
              <a:solidFill>
                <a:srgbClr val="002060"/>
              </a:solidFill>
            </a:endParaRPr>
          </a:p>
          <a:p>
            <a:pPr marL="360363" lvl="2" indent="-301625">
              <a:spcBef>
                <a:spcPts val="369"/>
              </a:spcBef>
            </a:pPr>
            <a:r>
              <a:rPr lang="sl-SI" sz="1800" dirty="0">
                <a:solidFill>
                  <a:srgbClr val="002060"/>
                </a:solidFill>
              </a:rPr>
              <a:t>za uspešnost in dolgoročno vzdržnost poslovanja nove letalske družbe bodo ključni: </a:t>
            </a:r>
          </a:p>
          <a:p>
            <a:pPr marL="668338" lvl="3" indent="-300038">
              <a:spcBef>
                <a:spcPts val="369"/>
              </a:spcBef>
            </a:pPr>
            <a:r>
              <a:rPr lang="sl-SI" sz="1800" dirty="0">
                <a:solidFill>
                  <a:srgbClr val="002060"/>
                </a:solidFill>
              </a:rPr>
              <a:t>vitka organizacija družbe, komercialna uspešnost pri zapolnjevanju letalskih kapacitet ter </a:t>
            </a:r>
          </a:p>
          <a:p>
            <a:pPr marL="668338" lvl="3" indent="-300038">
              <a:spcBef>
                <a:spcPts val="369"/>
              </a:spcBef>
            </a:pPr>
            <a:r>
              <a:rPr lang="sl-SI" sz="1800" dirty="0">
                <a:solidFill>
                  <a:srgbClr val="002060"/>
                </a:solidFill>
              </a:rPr>
              <a:t>optimalnost poslovanja glede voznih redov, velikosti letal in letalske flote v začetni fazi poslovanja</a:t>
            </a:r>
          </a:p>
        </p:txBody>
      </p:sp>
      <p:sp>
        <p:nvSpPr>
          <p:cNvPr id="3" name="Title 2">
            <a:extLst>
              <a:ext uri="{FF2B5EF4-FFF2-40B4-BE49-F238E27FC236}">
                <a16:creationId xmlns:a16="http://schemas.microsoft.com/office/drawing/2014/main" id="{FC49BAF2-6A3B-1F83-3AD4-D31BC6071183}"/>
              </a:ext>
            </a:extLst>
          </p:cNvPr>
          <p:cNvSpPr>
            <a:spLocks noGrp="1"/>
          </p:cNvSpPr>
          <p:nvPr>
            <p:ph type="title"/>
          </p:nvPr>
        </p:nvSpPr>
        <p:spPr/>
        <p:txBody>
          <a:bodyPr>
            <a:noAutofit/>
          </a:bodyPr>
          <a:lstStyle/>
          <a:p>
            <a:r>
              <a:rPr lang="en-GB" dirty="0"/>
              <a:t>5. </a:t>
            </a:r>
            <a:r>
              <a:rPr lang="en-GB" dirty="0" err="1"/>
              <a:t>Ugotovitve</a:t>
            </a:r>
            <a:endParaRPr lang="aa-ET" dirty="0"/>
          </a:p>
        </p:txBody>
      </p:sp>
    </p:spTree>
    <p:extLst>
      <p:ext uri="{BB962C8B-B14F-4D97-AF65-F5344CB8AC3E}">
        <p14:creationId xmlns:p14="http://schemas.microsoft.com/office/powerpoint/2010/main" val="3232141974"/>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72256" y="3460376"/>
            <a:ext cx="9361487" cy="366713"/>
          </a:xfrm>
        </p:spPr>
        <p:txBody>
          <a:bodyPr>
            <a:noAutofit/>
          </a:bodyPr>
          <a:lstStyle/>
          <a:p>
            <a:pPr lvl="0" algn="ctr"/>
            <a:r>
              <a:rPr lang="en-GB" sz="2800" dirty="0" err="1"/>
              <a:t>Hvala</a:t>
            </a:r>
            <a:r>
              <a:rPr lang="en-GB" sz="2800" dirty="0"/>
              <a:t> za </a:t>
            </a:r>
            <a:r>
              <a:rPr lang="en-GB" sz="2800" dirty="0" err="1"/>
              <a:t>pozornost</a:t>
            </a:r>
            <a:r>
              <a:rPr lang="en-GB" sz="2800" dirty="0"/>
              <a:t> !</a:t>
            </a:r>
            <a:endParaRPr lang="en-US" sz="2800" dirty="0"/>
          </a:p>
        </p:txBody>
      </p:sp>
      <p:sp>
        <p:nvSpPr>
          <p:cNvPr id="29" name="Title textbox"/>
          <p:cNvSpPr txBox="1"/>
          <p:nvPr/>
        </p:nvSpPr>
        <p:spPr>
          <a:xfrm>
            <a:off x="-2" y="-315416"/>
            <a:ext cx="1045158" cy="61555"/>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r>
              <a:rPr lang="en-US" dirty="0">
                <a:latin typeface="Arial" panose="020B0604020202020204" pitchFamily="34" charset="0"/>
              </a:rPr>
              <a:t>Historical and [2015] forecast outturn EBITDA</a:t>
            </a:r>
            <a:endParaRPr lang="en-GB" dirty="0">
              <a:latin typeface="Arial" panose="020B0604020202020204" pitchFamily="34" charset="0"/>
            </a:endParaRPr>
          </a:p>
        </p:txBody>
      </p:sp>
      <p:sp>
        <p:nvSpPr>
          <p:cNvPr id="2" name="Rectangle 2">
            <a:extLst>
              <a:ext uri="{FF2B5EF4-FFF2-40B4-BE49-F238E27FC236}">
                <a16:creationId xmlns:a16="http://schemas.microsoft.com/office/drawing/2014/main" id="{A969CA2B-4123-CE46-BC75-CB5747D03EDA}"/>
              </a:ext>
            </a:extLst>
          </p:cNvPr>
          <p:cNvSpPr>
            <a:spLocks noChangeArrowheads="1"/>
          </p:cNvSpPr>
          <p:nvPr/>
        </p:nvSpPr>
        <p:spPr bwMode="auto">
          <a:xfrm>
            <a:off x="371061" y="1566144"/>
            <a:ext cx="102965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a-ET"/>
          </a:p>
        </p:txBody>
      </p:sp>
    </p:spTree>
    <p:extLst>
      <p:ext uri="{BB962C8B-B14F-4D97-AF65-F5344CB8AC3E}">
        <p14:creationId xmlns:p14="http://schemas.microsoft.com/office/powerpoint/2010/main" val="376359487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496" y="1095255"/>
            <a:ext cx="6151220"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Število</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potnikov</a:t>
            </a:r>
            <a:r>
              <a:rPr lang="en-GB" sz="1662" dirty="0">
                <a:solidFill>
                  <a:srgbClr val="990000"/>
                </a:solidFill>
                <a:latin typeface="Arial" panose="020B0604020202020204" pitchFamily="34" charset="0"/>
                <a:ea typeface="ＭＳ Ｐゴシック" charset="0"/>
              </a:rPr>
              <a:t> v </a:t>
            </a:r>
            <a:r>
              <a:rPr lang="en-GB" sz="1662" dirty="0" err="1">
                <a:solidFill>
                  <a:srgbClr val="990000"/>
                </a:solidFill>
                <a:latin typeface="Arial" panose="020B0604020202020204" pitchFamily="34" charset="0"/>
                <a:ea typeface="ＭＳ Ｐゴシック" charset="0"/>
              </a:rPr>
              <a:t>letalskem</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prometu</a:t>
            </a:r>
            <a:r>
              <a:rPr lang="en-GB" sz="1662" dirty="0">
                <a:solidFill>
                  <a:srgbClr val="990000"/>
                </a:solidFill>
                <a:latin typeface="Arial" panose="020B0604020202020204" pitchFamily="34" charset="0"/>
                <a:ea typeface="ＭＳ Ｐゴシック" charset="0"/>
              </a:rPr>
              <a:t> v 2017-2022, (2017=100) </a:t>
            </a:r>
            <a:endParaRPr lang="en-US" sz="1108" dirty="0">
              <a:solidFill>
                <a:srgbClr val="4F2D7F"/>
              </a:solidFill>
              <a:latin typeface="Arial" panose="020B0604020202020204" pitchFamily="34" charset="0"/>
              <a:ea typeface="ＭＳ Ｐゴシック" charset="0"/>
            </a:endParaRPr>
          </a:p>
        </p:txBody>
      </p:sp>
      <p:sp>
        <p:nvSpPr>
          <p:cNvPr id="6" name="Title 3"/>
          <p:cNvSpPr>
            <a:spLocks noGrp="1"/>
          </p:cNvSpPr>
          <p:nvPr>
            <p:ph type="title"/>
          </p:nvPr>
        </p:nvSpPr>
        <p:spPr>
          <a:xfrm>
            <a:off x="271463" y="621665"/>
            <a:ext cx="9361487" cy="525563"/>
          </a:xfrm>
        </p:spPr>
        <p:txBody>
          <a:bodyPr>
            <a:noAutofit/>
          </a:bodyPr>
          <a:lstStyle/>
          <a:p>
            <a:r>
              <a:rPr lang="en-GB" dirty="0" err="1"/>
              <a:t>Letalska</a:t>
            </a:r>
            <a:r>
              <a:rPr lang="en-GB" dirty="0"/>
              <a:t> </a:t>
            </a:r>
            <a:r>
              <a:rPr lang="en-GB" dirty="0" err="1"/>
              <a:t>povezanost</a:t>
            </a:r>
            <a:r>
              <a:rPr lang="en-GB" dirty="0"/>
              <a:t> </a:t>
            </a:r>
            <a:r>
              <a:rPr lang="en-GB" dirty="0" err="1"/>
              <a:t>Slovenije</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36454" y="5463752"/>
            <a:ext cx="8861579" cy="1363879"/>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lvl="2" defTabSz="844083">
              <a:spcBef>
                <a:spcPts val="369"/>
              </a:spcBef>
              <a:buClr>
                <a:srgbClr val="7F7F7F"/>
              </a:buClr>
            </a:pPr>
            <a:r>
              <a:rPr lang="sl-SI" sz="1400" dirty="0">
                <a:solidFill>
                  <a:srgbClr val="002060"/>
                </a:solidFill>
              </a:rPr>
              <a:t>Do sredine leta 2019 je bila Slovenija primerljivo letalsko povezana kot ostale države v regiji</a:t>
            </a:r>
          </a:p>
          <a:p>
            <a:pPr lvl="2" defTabSz="844083">
              <a:spcBef>
                <a:spcPts val="369"/>
              </a:spcBef>
              <a:buClr>
                <a:srgbClr val="7F7F7F"/>
              </a:buClr>
            </a:pPr>
            <a:r>
              <a:rPr lang="sl-SI" sz="1400" dirty="0">
                <a:solidFill>
                  <a:srgbClr val="002060"/>
                </a:solidFill>
              </a:rPr>
              <a:t>V drugi polovici 2019 je letalski promet močno upadel</a:t>
            </a:r>
          </a:p>
          <a:p>
            <a:pPr lvl="2" defTabSz="844083">
              <a:spcBef>
                <a:spcPts val="369"/>
              </a:spcBef>
              <a:buClr>
                <a:srgbClr val="7F7F7F"/>
              </a:buClr>
            </a:pPr>
            <a:r>
              <a:rPr lang="sl-SI" sz="1400" dirty="0">
                <a:solidFill>
                  <a:srgbClr val="002060"/>
                </a:solidFill>
              </a:rPr>
              <a:t>Epidemija Covid je najbolj prizadela letalsko povezanost Slovenije</a:t>
            </a:r>
          </a:p>
          <a:p>
            <a:pPr lvl="2" defTabSz="844083">
              <a:spcBef>
                <a:spcPts val="369"/>
              </a:spcBef>
              <a:buClr>
                <a:srgbClr val="7F7F7F"/>
              </a:buClr>
            </a:pPr>
            <a:r>
              <a:rPr lang="sl-SI" sz="1400" dirty="0">
                <a:solidFill>
                  <a:srgbClr val="002060"/>
                </a:solidFill>
              </a:rPr>
              <a:t>Po Covidu se letalska povezanost Slovenije ni izboljšala (60% glede na 2017), medtem ko je večina držav v regiji vzpostavila več kot 80% potniškega prometa glede na 2017</a:t>
            </a:r>
          </a:p>
        </p:txBody>
      </p:sp>
      <p:sp>
        <p:nvSpPr>
          <p:cNvPr id="10" name="TextBox 9">
            <a:extLst>
              <a:ext uri="{FF2B5EF4-FFF2-40B4-BE49-F238E27FC236}">
                <a16:creationId xmlns:a16="http://schemas.microsoft.com/office/drawing/2014/main" id="{92E0B7A2-4ECF-2094-2539-E9A9A8290F1A}"/>
              </a:ext>
            </a:extLst>
          </p:cNvPr>
          <p:cNvSpPr txBox="1"/>
          <p:nvPr/>
        </p:nvSpPr>
        <p:spPr>
          <a:xfrm>
            <a:off x="7543800" y="4572000"/>
            <a:ext cx="811170" cy="262943"/>
          </a:xfrm>
          <a:prstGeom prst="rect">
            <a:avLst/>
          </a:prstGeom>
          <a:noFill/>
        </p:spPr>
        <p:txBody>
          <a:bodyPr wrap="none" lIns="54000" tIns="54000" rIns="54000" bIns="54000" rtlCol="0">
            <a:spAutoFit/>
          </a:bodyPr>
          <a:lstStyle/>
          <a:p>
            <a:r>
              <a:rPr lang="aa-ET" sz="1000" dirty="0">
                <a:latin typeface="Arial" panose="020B0604020202020204" pitchFamily="34" charset="0"/>
                <a:cs typeface="Arial" panose="020B0604020202020204" pitchFamily="34" charset="0"/>
              </a:rPr>
              <a:t>Vir: Eurostat</a:t>
            </a:r>
          </a:p>
        </p:txBody>
      </p:sp>
      <p:graphicFrame>
        <p:nvGraphicFramePr>
          <p:cNvPr id="3" name="Chart 2">
            <a:extLst>
              <a:ext uri="{FF2B5EF4-FFF2-40B4-BE49-F238E27FC236}">
                <a16:creationId xmlns:a16="http://schemas.microsoft.com/office/drawing/2014/main" id="{A59BC095-2E3D-124C-9610-DFA3219C98DA}"/>
              </a:ext>
            </a:extLst>
          </p:cNvPr>
          <p:cNvGraphicFramePr>
            <a:graphicFrameLocks/>
          </p:cNvGraphicFramePr>
          <p:nvPr>
            <p:extLst>
              <p:ext uri="{D42A27DB-BD31-4B8C-83A1-F6EECF244321}">
                <p14:modId xmlns:p14="http://schemas.microsoft.com/office/powerpoint/2010/main" val="3153764469"/>
              </p:ext>
            </p:extLst>
          </p:nvPr>
        </p:nvGraphicFramePr>
        <p:xfrm>
          <a:off x="336454" y="1394248"/>
          <a:ext cx="8883746" cy="4015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952070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496" y="1095255"/>
            <a:ext cx="6668904"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Indeks</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števila</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potnikov</a:t>
            </a:r>
            <a:r>
              <a:rPr lang="en-GB" sz="1662" dirty="0">
                <a:solidFill>
                  <a:srgbClr val="990000"/>
                </a:solidFill>
                <a:latin typeface="Arial" panose="020B0604020202020204" pitchFamily="34" charset="0"/>
                <a:ea typeface="ＭＳ Ｐゴシック" charset="0"/>
              </a:rPr>
              <a:t> v </a:t>
            </a:r>
            <a:r>
              <a:rPr lang="en-GB" sz="1662" dirty="0" err="1">
                <a:solidFill>
                  <a:srgbClr val="990000"/>
                </a:solidFill>
                <a:latin typeface="Arial" panose="020B0604020202020204" pitchFamily="34" charset="0"/>
                <a:ea typeface="ＭＳ Ｐゴシック" charset="0"/>
              </a:rPr>
              <a:t>letalskem</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prometu</a:t>
            </a:r>
            <a:r>
              <a:rPr lang="en-GB" sz="1662" dirty="0">
                <a:solidFill>
                  <a:srgbClr val="990000"/>
                </a:solidFill>
                <a:latin typeface="Arial" panose="020B0604020202020204" pitchFamily="34" charset="0"/>
                <a:ea typeface="ＭＳ Ｐゴシック" charset="0"/>
              </a:rPr>
              <a:t> v 2018-2022, (2017=100) </a:t>
            </a:r>
            <a:endParaRPr lang="en-US" sz="1108" dirty="0">
              <a:solidFill>
                <a:srgbClr val="4F2D7F"/>
              </a:solidFill>
              <a:latin typeface="Arial" panose="020B0604020202020204" pitchFamily="34" charset="0"/>
              <a:ea typeface="ＭＳ Ｐゴシック" charset="0"/>
            </a:endParaRPr>
          </a:p>
        </p:txBody>
      </p:sp>
      <p:sp>
        <p:nvSpPr>
          <p:cNvPr id="6" name="Title 3"/>
          <p:cNvSpPr>
            <a:spLocks noGrp="1"/>
          </p:cNvSpPr>
          <p:nvPr>
            <p:ph type="title"/>
          </p:nvPr>
        </p:nvSpPr>
        <p:spPr>
          <a:xfrm>
            <a:off x="228600" y="626557"/>
            <a:ext cx="9404349" cy="525563"/>
          </a:xfrm>
        </p:spPr>
        <p:txBody>
          <a:bodyPr>
            <a:noAutofit/>
          </a:bodyPr>
          <a:lstStyle/>
          <a:p>
            <a:r>
              <a:rPr lang="en-GB" dirty="0" err="1"/>
              <a:t>Izgubljeno</a:t>
            </a:r>
            <a:r>
              <a:rPr lang="en-GB" dirty="0"/>
              <a:t> </a:t>
            </a:r>
            <a:r>
              <a:rPr lang="en-GB" dirty="0" err="1"/>
              <a:t>število</a:t>
            </a:r>
            <a:r>
              <a:rPr lang="en-GB" dirty="0"/>
              <a:t> </a:t>
            </a:r>
            <a:r>
              <a:rPr lang="en-GB" dirty="0" err="1"/>
              <a:t>letalskih</a:t>
            </a:r>
            <a:r>
              <a:rPr lang="en-GB" dirty="0"/>
              <a:t> </a:t>
            </a:r>
            <a:r>
              <a:rPr lang="en-GB" dirty="0" err="1"/>
              <a:t>potnikov</a:t>
            </a:r>
            <a:r>
              <a:rPr lang="en-GB" dirty="0"/>
              <a:t> </a:t>
            </a:r>
            <a:r>
              <a:rPr lang="en-GB" dirty="0" err="1"/>
              <a:t>zaradi</a:t>
            </a:r>
            <a:r>
              <a:rPr lang="en-GB" dirty="0"/>
              <a:t> </a:t>
            </a:r>
            <a:r>
              <a:rPr lang="en-GB" dirty="0" err="1"/>
              <a:t>stečaja</a:t>
            </a:r>
            <a:r>
              <a:rPr lang="en-GB" dirty="0"/>
              <a:t> AA</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41495" y="5515093"/>
            <a:ext cx="8954905" cy="1287679"/>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lvl="2" defTabSz="844083">
              <a:spcBef>
                <a:spcPts val="369"/>
              </a:spcBef>
              <a:buClr>
                <a:srgbClr val="7F7F7F"/>
              </a:buClr>
            </a:pPr>
            <a:r>
              <a:rPr lang="sl-SI" sz="1400" b="1" dirty="0">
                <a:solidFill>
                  <a:srgbClr val="002060"/>
                </a:solidFill>
              </a:rPr>
              <a:t>Scenarij 1: </a:t>
            </a:r>
            <a:r>
              <a:rPr lang="sl-SI" sz="1400" dirty="0">
                <a:solidFill>
                  <a:srgbClr val="002060"/>
                </a:solidFill>
              </a:rPr>
              <a:t>Dinamika št. potnikov enaka kot v povprečju 2015-2018 (ni relevanten zaradi Covid)</a:t>
            </a:r>
          </a:p>
          <a:p>
            <a:pPr lvl="2" defTabSz="844083">
              <a:spcBef>
                <a:spcPts val="369"/>
              </a:spcBef>
              <a:buClr>
                <a:srgbClr val="7F7F7F"/>
              </a:buClr>
            </a:pPr>
            <a:r>
              <a:rPr lang="sl-SI" sz="1400" b="1" dirty="0">
                <a:solidFill>
                  <a:srgbClr val="002060"/>
                </a:solidFill>
              </a:rPr>
              <a:t>Scenarij 2: </a:t>
            </a:r>
            <a:r>
              <a:rPr lang="sl-SI" sz="1400" dirty="0">
                <a:solidFill>
                  <a:srgbClr val="002060"/>
                </a:solidFill>
              </a:rPr>
              <a:t>Dinamika št. potnikov enaka kot v povprečju primerljivih držav (AT, CZ, EE, HR, SRB)</a:t>
            </a:r>
          </a:p>
          <a:p>
            <a:pPr lvl="2" defTabSz="844083">
              <a:spcBef>
                <a:spcPts val="369"/>
              </a:spcBef>
              <a:buClr>
                <a:srgbClr val="7F7F7F"/>
              </a:buClr>
            </a:pPr>
            <a:endParaRPr lang="sl-SI" sz="1400" dirty="0">
              <a:solidFill>
                <a:srgbClr val="002060"/>
              </a:solidFill>
            </a:endParaRPr>
          </a:p>
          <a:p>
            <a:pPr lvl="2" defTabSz="844083">
              <a:spcBef>
                <a:spcPts val="369"/>
              </a:spcBef>
              <a:buClr>
                <a:srgbClr val="7F7F7F"/>
              </a:buClr>
            </a:pPr>
            <a:r>
              <a:rPr lang="sl-SI" sz="1400" dirty="0">
                <a:solidFill>
                  <a:srgbClr val="002060"/>
                </a:solidFill>
              </a:rPr>
              <a:t>Dinamika števila letalskih potnikov v Sloveniji je zaostajala za dinamiko v primerljivih državah od junija 2019 naprej</a:t>
            </a:r>
          </a:p>
        </p:txBody>
      </p:sp>
      <p:graphicFrame>
        <p:nvGraphicFramePr>
          <p:cNvPr id="9" name="Chart 8">
            <a:extLst>
              <a:ext uri="{FF2B5EF4-FFF2-40B4-BE49-F238E27FC236}">
                <a16:creationId xmlns:a16="http://schemas.microsoft.com/office/drawing/2014/main" id="{11E16016-F585-B04C-A975-883FB273EF49}"/>
              </a:ext>
            </a:extLst>
          </p:cNvPr>
          <p:cNvGraphicFramePr>
            <a:graphicFrameLocks/>
          </p:cNvGraphicFramePr>
          <p:nvPr/>
        </p:nvGraphicFramePr>
        <p:xfrm>
          <a:off x="341495" y="1351032"/>
          <a:ext cx="8954905" cy="4411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427252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496" y="1095255"/>
            <a:ext cx="6973704" cy="511550"/>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Izgubljeno</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število</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letalskih</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potnikov</a:t>
            </a:r>
            <a:r>
              <a:rPr lang="en-GB" sz="1662" dirty="0">
                <a:solidFill>
                  <a:srgbClr val="990000"/>
                </a:solidFill>
                <a:latin typeface="Arial" panose="020B0604020202020204" pitchFamily="34" charset="0"/>
                <a:ea typeface="ＭＳ Ｐゴシック" charset="0"/>
              </a:rPr>
              <a:t> v </a:t>
            </a:r>
            <a:r>
              <a:rPr lang="en-GB" sz="1662" dirty="0" err="1">
                <a:solidFill>
                  <a:srgbClr val="990000"/>
                </a:solidFill>
                <a:latin typeface="Arial" panose="020B0604020202020204" pitchFamily="34" charset="0"/>
                <a:ea typeface="ＭＳ Ｐゴシック" charset="0"/>
              </a:rPr>
              <a:t>Sloveniji</a:t>
            </a:r>
            <a:r>
              <a:rPr lang="en-GB" sz="1662" dirty="0">
                <a:solidFill>
                  <a:srgbClr val="990000"/>
                </a:solidFill>
                <a:latin typeface="Arial" panose="020B0604020202020204" pitchFamily="34" charset="0"/>
                <a:ea typeface="ＭＳ Ｐゴシック" charset="0"/>
              </a:rPr>
              <a:t> glede </a:t>
            </a:r>
            <a:r>
              <a:rPr lang="en-GB" sz="1662" dirty="0" err="1">
                <a:solidFill>
                  <a:srgbClr val="990000"/>
                </a:solidFill>
                <a:latin typeface="Arial" panose="020B0604020202020204" pitchFamily="34" charset="0"/>
                <a:ea typeface="ＭＳ Ｐゴシック" charset="0"/>
              </a:rPr>
              <a:t>na</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primerljive</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države</a:t>
            </a:r>
            <a:r>
              <a:rPr lang="en-GB" sz="1662" dirty="0">
                <a:solidFill>
                  <a:srgbClr val="990000"/>
                </a:solidFill>
                <a:latin typeface="Arial" panose="020B0604020202020204" pitchFamily="34" charset="0"/>
                <a:ea typeface="ＭＳ Ｐゴシック" charset="0"/>
              </a:rPr>
              <a:t> v 2018-2022</a:t>
            </a:r>
            <a:endParaRPr lang="en-US" sz="1108" dirty="0">
              <a:solidFill>
                <a:srgbClr val="4F2D7F"/>
              </a:solidFill>
              <a:latin typeface="Arial" panose="020B0604020202020204" pitchFamily="34" charset="0"/>
              <a:ea typeface="ＭＳ Ｐゴシック" charset="0"/>
            </a:endParaRPr>
          </a:p>
        </p:txBody>
      </p:sp>
      <p:sp>
        <p:nvSpPr>
          <p:cNvPr id="6" name="Title 3"/>
          <p:cNvSpPr>
            <a:spLocks noGrp="1"/>
          </p:cNvSpPr>
          <p:nvPr>
            <p:ph type="title"/>
          </p:nvPr>
        </p:nvSpPr>
        <p:spPr>
          <a:xfrm>
            <a:off x="228600" y="626557"/>
            <a:ext cx="9404349" cy="525563"/>
          </a:xfrm>
        </p:spPr>
        <p:txBody>
          <a:bodyPr>
            <a:noAutofit/>
          </a:bodyPr>
          <a:lstStyle/>
          <a:p>
            <a:r>
              <a:rPr lang="en-GB" dirty="0" err="1"/>
              <a:t>Izgubljeno</a:t>
            </a:r>
            <a:r>
              <a:rPr lang="en-GB" dirty="0"/>
              <a:t> </a:t>
            </a:r>
            <a:r>
              <a:rPr lang="en-GB" dirty="0" err="1"/>
              <a:t>število</a:t>
            </a:r>
            <a:r>
              <a:rPr lang="en-GB" dirty="0"/>
              <a:t> </a:t>
            </a:r>
            <a:r>
              <a:rPr lang="en-GB" dirty="0" err="1"/>
              <a:t>letalskih</a:t>
            </a:r>
            <a:r>
              <a:rPr lang="en-GB" dirty="0"/>
              <a:t> </a:t>
            </a:r>
            <a:r>
              <a:rPr lang="en-GB" dirty="0" err="1"/>
              <a:t>potnikov</a:t>
            </a:r>
            <a:r>
              <a:rPr lang="en-GB" dirty="0"/>
              <a:t> </a:t>
            </a:r>
            <a:r>
              <a:rPr lang="en-GB" dirty="0" err="1"/>
              <a:t>zaradi</a:t>
            </a:r>
            <a:r>
              <a:rPr lang="en-GB" dirty="0"/>
              <a:t> </a:t>
            </a:r>
            <a:r>
              <a:rPr lang="en-GB" dirty="0" err="1"/>
              <a:t>stečaja</a:t>
            </a:r>
            <a:r>
              <a:rPr lang="en-GB" dirty="0"/>
              <a:t> AA</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41497" y="5410200"/>
            <a:ext cx="8573904" cy="1287679"/>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lvl="2" defTabSz="844083">
              <a:spcBef>
                <a:spcPts val="369"/>
              </a:spcBef>
              <a:buClr>
                <a:srgbClr val="7F7F7F"/>
              </a:buClr>
            </a:pPr>
            <a:r>
              <a:rPr lang="sl-SI" sz="1600" dirty="0">
                <a:solidFill>
                  <a:srgbClr val="002060"/>
                </a:solidFill>
              </a:rPr>
              <a:t>Po stečaju Adrie Airways je Slovenija beležila letni izpad števila letalskih potnikov (glede na primerljive države) v obsegu med 200 tisoč in 620 tisoč potnikov</a:t>
            </a:r>
          </a:p>
          <a:p>
            <a:pPr lvl="2" defTabSz="844083">
              <a:spcBef>
                <a:spcPts val="369"/>
              </a:spcBef>
              <a:buClr>
                <a:srgbClr val="7F7F7F"/>
              </a:buClr>
            </a:pPr>
            <a:r>
              <a:rPr lang="sl-SI" sz="1600" dirty="0">
                <a:solidFill>
                  <a:srgbClr val="002060"/>
                </a:solidFill>
              </a:rPr>
              <a:t>Skupen izpad v obdobju 2019 – 2022 znaša 1.4 milijona potnikov</a:t>
            </a:r>
          </a:p>
        </p:txBody>
      </p:sp>
      <p:graphicFrame>
        <p:nvGraphicFramePr>
          <p:cNvPr id="9" name="Table 8">
            <a:extLst>
              <a:ext uri="{FF2B5EF4-FFF2-40B4-BE49-F238E27FC236}">
                <a16:creationId xmlns:a16="http://schemas.microsoft.com/office/drawing/2014/main" id="{CDFF2F4C-ACEE-89EA-9A2E-58A5D9AFB513}"/>
              </a:ext>
            </a:extLst>
          </p:cNvPr>
          <p:cNvGraphicFramePr>
            <a:graphicFrameLocks noGrp="1"/>
          </p:cNvGraphicFramePr>
          <p:nvPr>
            <p:extLst>
              <p:ext uri="{D42A27DB-BD31-4B8C-83A1-F6EECF244321}">
                <p14:modId xmlns:p14="http://schemas.microsoft.com/office/powerpoint/2010/main" val="2607886946"/>
              </p:ext>
            </p:extLst>
          </p:nvPr>
        </p:nvGraphicFramePr>
        <p:xfrm>
          <a:off x="364375" y="2068576"/>
          <a:ext cx="8245551" cy="1047750"/>
        </p:xfrm>
        <a:graphic>
          <a:graphicData uri="http://schemas.openxmlformats.org/drawingml/2006/table">
            <a:tbl>
              <a:tblPr/>
              <a:tblGrid>
                <a:gridCol w="1190379">
                  <a:extLst>
                    <a:ext uri="{9D8B030D-6E8A-4147-A177-3AD203B41FA5}">
                      <a16:colId xmlns:a16="http://schemas.microsoft.com/office/drawing/2014/main" val="2096656480"/>
                    </a:ext>
                  </a:extLst>
                </a:gridCol>
                <a:gridCol w="783908">
                  <a:extLst>
                    <a:ext uri="{9D8B030D-6E8A-4147-A177-3AD203B41FA5}">
                      <a16:colId xmlns:a16="http://schemas.microsoft.com/office/drawing/2014/main" val="3179963185"/>
                    </a:ext>
                  </a:extLst>
                </a:gridCol>
                <a:gridCol w="783908">
                  <a:extLst>
                    <a:ext uri="{9D8B030D-6E8A-4147-A177-3AD203B41FA5}">
                      <a16:colId xmlns:a16="http://schemas.microsoft.com/office/drawing/2014/main" val="2664674152"/>
                    </a:ext>
                  </a:extLst>
                </a:gridCol>
                <a:gridCol w="783908">
                  <a:extLst>
                    <a:ext uri="{9D8B030D-6E8A-4147-A177-3AD203B41FA5}">
                      <a16:colId xmlns:a16="http://schemas.microsoft.com/office/drawing/2014/main" val="759338373"/>
                    </a:ext>
                  </a:extLst>
                </a:gridCol>
                <a:gridCol w="783908">
                  <a:extLst>
                    <a:ext uri="{9D8B030D-6E8A-4147-A177-3AD203B41FA5}">
                      <a16:colId xmlns:a16="http://schemas.microsoft.com/office/drawing/2014/main" val="3120068581"/>
                    </a:ext>
                  </a:extLst>
                </a:gridCol>
                <a:gridCol w="783908">
                  <a:extLst>
                    <a:ext uri="{9D8B030D-6E8A-4147-A177-3AD203B41FA5}">
                      <a16:colId xmlns:a16="http://schemas.microsoft.com/office/drawing/2014/main" val="959615198"/>
                    </a:ext>
                  </a:extLst>
                </a:gridCol>
                <a:gridCol w="783908">
                  <a:extLst>
                    <a:ext uri="{9D8B030D-6E8A-4147-A177-3AD203B41FA5}">
                      <a16:colId xmlns:a16="http://schemas.microsoft.com/office/drawing/2014/main" val="1724059440"/>
                    </a:ext>
                  </a:extLst>
                </a:gridCol>
                <a:gridCol w="783908">
                  <a:extLst>
                    <a:ext uri="{9D8B030D-6E8A-4147-A177-3AD203B41FA5}">
                      <a16:colId xmlns:a16="http://schemas.microsoft.com/office/drawing/2014/main" val="1287792542"/>
                    </a:ext>
                  </a:extLst>
                </a:gridCol>
                <a:gridCol w="783908">
                  <a:extLst>
                    <a:ext uri="{9D8B030D-6E8A-4147-A177-3AD203B41FA5}">
                      <a16:colId xmlns:a16="http://schemas.microsoft.com/office/drawing/2014/main" val="2965695893"/>
                    </a:ext>
                  </a:extLst>
                </a:gridCol>
                <a:gridCol w="783908">
                  <a:extLst>
                    <a:ext uri="{9D8B030D-6E8A-4147-A177-3AD203B41FA5}">
                      <a16:colId xmlns:a16="http://schemas.microsoft.com/office/drawing/2014/main" val="3709503567"/>
                    </a:ext>
                  </a:extLst>
                </a:gridCol>
              </a:tblGrid>
              <a:tr h="349250">
                <a:tc>
                  <a:txBody>
                    <a:bodyPr/>
                    <a:lstStyle/>
                    <a:p>
                      <a:pPr algn="l" fontAlgn="b">
                        <a:spcBef>
                          <a:spcPts val="300"/>
                        </a:spcBef>
                        <a:spcAft>
                          <a:spcPts val="600"/>
                        </a:spcAft>
                      </a:pPr>
                      <a:endParaRPr lang="sl-SI" sz="1100" b="1" i="0" u="none" strike="noStrike" noProof="0">
                        <a:solidFill>
                          <a:schemeClr val="bg1"/>
                        </a:solidFill>
                        <a:effectLst/>
                        <a:latin typeface="Arial" panose="020B060402020202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r" fontAlgn="b">
                        <a:spcBef>
                          <a:spcPts val="300"/>
                        </a:spcBef>
                        <a:spcAft>
                          <a:spcPts val="600"/>
                        </a:spcAft>
                      </a:pPr>
                      <a:r>
                        <a:rPr lang="sl-SI" sz="1100" b="1" i="0" u="none" strike="noStrike" noProof="0">
                          <a:solidFill>
                            <a:schemeClr val="bg1"/>
                          </a:solidFill>
                          <a:effectLst/>
                          <a:latin typeface="Arial" panose="020B0604020202020204" pitchFamily="34" charset="0"/>
                        </a:rPr>
                        <a:t>2015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r" fontAlgn="b">
                        <a:spcBef>
                          <a:spcPts val="300"/>
                        </a:spcBef>
                        <a:spcAft>
                          <a:spcPts val="600"/>
                        </a:spcAft>
                      </a:pPr>
                      <a:r>
                        <a:rPr lang="sl-SI" sz="1100" b="1" i="0" u="none" strike="noStrike" noProof="0">
                          <a:solidFill>
                            <a:schemeClr val="bg1"/>
                          </a:solidFill>
                          <a:effectLst/>
                          <a:latin typeface="Arial" panose="020B0604020202020204" pitchFamily="34" charset="0"/>
                        </a:rPr>
                        <a:t>2016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r" fontAlgn="b">
                        <a:spcBef>
                          <a:spcPts val="300"/>
                        </a:spcBef>
                        <a:spcAft>
                          <a:spcPts val="600"/>
                        </a:spcAft>
                      </a:pPr>
                      <a:r>
                        <a:rPr lang="sl-SI" sz="1100" b="1" i="0" u="none" strike="noStrike" noProof="0">
                          <a:solidFill>
                            <a:schemeClr val="bg1"/>
                          </a:solidFill>
                          <a:effectLst/>
                          <a:latin typeface="Arial" panose="020B0604020202020204" pitchFamily="34" charset="0"/>
                        </a:rPr>
                        <a:t>2017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r" fontAlgn="b">
                        <a:spcBef>
                          <a:spcPts val="300"/>
                        </a:spcBef>
                        <a:spcAft>
                          <a:spcPts val="600"/>
                        </a:spcAft>
                      </a:pPr>
                      <a:r>
                        <a:rPr lang="sl-SI" sz="1100" b="1" i="0" u="none" strike="noStrike" noProof="0">
                          <a:solidFill>
                            <a:schemeClr val="bg1"/>
                          </a:solidFill>
                          <a:effectLst/>
                          <a:latin typeface="Arial" panose="020B0604020202020204" pitchFamily="34" charset="0"/>
                        </a:rPr>
                        <a:t>2018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r" fontAlgn="b">
                        <a:spcBef>
                          <a:spcPts val="300"/>
                        </a:spcBef>
                        <a:spcAft>
                          <a:spcPts val="600"/>
                        </a:spcAft>
                      </a:pPr>
                      <a:r>
                        <a:rPr lang="sl-SI" sz="1100" b="1" i="0" u="none" strike="noStrike" noProof="0">
                          <a:solidFill>
                            <a:schemeClr val="bg1"/>
                          </a:solidFill>
                          <a:effectLst/>
                          <a:latin typeface="Arial" panose="020B0604020202020204" pitchFamily="34" charset="0"/>
                        </a:rPr>
                        <a:t>2019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r" fontAlgn="b">
                        <a:spcBef>
                          <a:spcPts val="300"/>
                        </a:spcBef>
                        <a:spcAft>
                          <a:spcPts val="600"/>
                        </a:spcAft>
                      </a:pPr>
                      <a:r>
                        <a:rPr lang="sl-SI" sz="1100" b="1" i="0" u="none" strike="noStrike" noProof="0">
                          <a:solidFill>
                            <a:schemeClr val="bg1"/>
                          </a:solidFill>
                          <a:effectLst/>
                          <a:latin typeface="Arial" panose="020B0604020202020204" pitchFamily="34" charset="0"/>
                        </a:rPr>
                        <a:t>2020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r" fontAlgn="b">
                        <a:spcBef>
                          <a:spcPts val="300"/>
                        </a:spcBef>
                        <a:spcAft>
                          <a:spcPts val="600"/>
                        </a:spcAft>
                      </a:pPr>
                      <a:r>
                        <a:rPr lang="sl-SI" sz="1100" b="1" i="0" u="none" strike="noStrike" noProof="0">
                          <a:solidFill>
                            <a:schemeClr val="bg1"/>
                          </a:solidFill>
                          <a:effectLst/>
                          <a:latin typeface="Arial" panose="020B0604020202020204" pitchFamily="34" charset="0"/>
                        </a:rPr>
                        <a:t>2021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r" fontAlgn="b">
                        <a:spcBef>
                          <a:spcPts val="300"/>
                        </a:spcBef>
                        <a:spcAft>
                          <a:spcPts val="600"/>
                        </a:spcAft>
                      </a:pPr>
                      <a:r>
                        <a:rPr lang="sl-SI" sz="1100" b="1" i="0" u="none" strike="noStrike" noProof="0">
                          <a:solidFill>
                            <a:schemeClr val="bg1"/>
                          </a:solidFill>
                          <a:effectLst/>
                          <a:latin typeface="Arial" panose="020B0604020202020204" pitchFamily="34" charset="0"/>
                        </a:rPr>
                        <a:t>2022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tc>
                  <a:txBody>
                    <a:bodyPr/>
                    <a:lstStyle/>
                    <a:p>
                      <a:pPr algn="r" fontAlgn="b">
                        <a:spcBef>
                          <a:spcPts val="300"/>
                        </a:spcBef>
                        <a:spcAft>
                          <a:spcPts val="600"/>
                        </a:spcAft>
                      </a:pPr>
                      <a:r>
                        <a:rPr lang="sl-SI" sz="1100" b="1" i="0" u="none" strike="noStrike" noProof="0">
                          <a:solidFill>
                            <a:schemeClr val="bg1"/>
                          </a:solidFill>
                          <a:effectLst/>
                          <a:latin typeface="Arial" panose="020B0604020202020204" pitchFamily="34" charset="0"/>
                        </a:rPr>
                        <a:t>Skupaj</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1700714505"/>
                  </a:ext>
                </a:extLst>
              </a:tr>
              <a:tr h="349250">
                <a:tc>
                  <a:txBody>
                    <a:bodyPr/>
                    <a:lstStyle/>
                    <a:p>
                      <a:pPr algn="l" fontAlgn="b">
                        <a:spcBef>
                          <a:spcPts val="300"/>
                        </a:spcBef>
                        <a:spcAft>
                          <a:spcPts val="600"/>
                        </a:spcAft>
                      </a:pPr>
                      <a:r>
                        <a:rPr lang="sl-SI" sz="1100" b="1" i="0" u="none" strike="noStrike" noProof="0">
                          <a:solidFill>
                            <a:srgbClr val="000000"/>
                          </a:solidFill>
                          <a:effectLst/>
                          <a:latin typeface="Arial" panose="020B0604020202020204" pitchFamily="34" charset="0"/>
                        </a:rPr>
                        <a:t>Dejansko število</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fontAlgn="b">
                        <a:spcBef>
                          <a:spcPts val="300"/>
                        </a:spcBef>
                        <a:spcAft>
                          <a:spcPts val="600"/>
                        </a:spcAft>
                      </a:pPr>
                      <a:r>
                        <a:rPr lang="sl-SI" sz="1100" b="0" i="0" u="none" strike="noStrike" noProof="0">
                          <a:solidFill>
                            <a:srgbClr val="000000"/>
                          </a:solidFill>
                          <a:effectLst/>
                          <a:latin typeface="Arial" panose="020B0604020202020204" pitchFamily="34" charset="0"/>
                        </a:rPr>
                        <a:t>1,440,605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fontAlgn="b">
                        <a:spcBef>
                          <a:spcPts val="300"/>
                        </a:spcBef>
                        <a:spcAft>
                          <a:spcPts val="600"/>
                        </a:spcAft>
                      </a:pPr>
                      <a:r>
                        <a:rPr lang="sl-SI" sz="1100" b="0" i="0" u="none" strike="noStrike" noProof="0">
                          <a:solidFill>
                            <a:srgbClr val="000000"/>
                          </a:solidFill>
                          <a:effectLst/>
                          <a:latin typeface="Arial" panose="020B0604020202020204" pitchFamily="34" charset="0"/>
                        </a:rPr>
                        <a:t>1,405,510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fontAlgn="b">
                        <a:spcBef>
                          <a:spcPts val="300"/>
                        </a:spcBef>
                        <a:spcAft>
                          <a:spcPts val="600"/>
                        </a:spcAft>
                      </a:pPr>
                      <a:r>
                        <a:rPr lang="sl-SI" sz="1100" b="0" i="0" u="none" strike="noStrike" noProof="0">
                          <a:solidFill>
                            <a:srgbClr val="000000"/>
                          </a:solidFill>
                          <a:effectLst/>
                          <a:latin typeface="Arial" panose="020B0604020202020204" pitchFamily="34" charset="0"/>
                        </a:rPr>
                        <a:t>1,682,705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fontAlgn="b">
                        <a:spcBef>
                          <a:spcPts val="300"/>
                        </a:spcBef>
                        <a:spcAft>
                          <a:spcPts val="600"/>
                        </a:spcAft>
                      </a:pPr>
                      <a:r>
                        <a:rPr lang="sl-SI" sz="1100" b="0" i="0" u="none" strike="noStrike" noProof="0">
                          <a:solidFill>
                            <a:srgbClr val="000000"/>
                          </a:solidFill>
                          <a:effectLst/>
                          <a:latin typeface="Arial" panose="020B0604020202020204" pitchFamily="34" charset="0"/>
                        </a:rPr>
                        <a:t>1,810,567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fontAlgn="b">
                        <a:spcBef>
                          <a:spcPts val="300"/>
                        </a:spcBef>
                        <a:spcAft>
                          <a:spcPts val="600"/>
                        </a:spcAft>
                      </a:pPr>
                      <a:r>
                        <a:rPr lang="sl-SI" sz="1100" b="0" i="0" u="none" strike="noStrike" noProof="0">
                          <a:solidFill>
                            <a:srgbClr val="000000"/>
                          </a:solidFill>
                          <a:effectLst/>
                          <a:latin typeface="Arial" panose="020B0604020202020204" pitchFamily="34" charset="0"/>
                        </a:rPr>
                        <a:t>1,720,491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fontAlgn="b">
                        <a:spcBef>
                          <a:spcPts val="300"/>
                        </a:spcBef>
                        <a:spcAft>
                          <a:spcPts val="600"/>
                        </a:spcAft>
                      </a:pPr>
                      <a:r>
                        <a:rPr lang="sl-SI" sz="1100" b="0" i="0" u="none" strike="noStrike" noProof="0">
                          <a:solidFill>
                            <a:srgbClr val="000000"/>
                          </a:solidFill>
                          <a:effectLst/>
                          <a:latin typeface="Arial" panose="020B0604020202020204" pitchFamily="34" charset="0"/>
                        </a:rPr>
                        <a:t>287,787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fontAlgn="b">
                        <a:spcBef>
                          <a:spcPts val="300"/>
                        </a:spcBef>
                        <a:spcAft>
                          <a:spcPts val="600"/>
                        </a:spcAft>
                      </a:pPr>
                      <a:r>
                        <a:rPr lang="sl-SI" sz="1100" b="0" i="0" u="none" strike="noStrike" noProof="0">
                          <a:solidFill>
                            <a:srgbClr val="000000"/>
                          </a:solidFill>
                          <a:effectLst/>
                          <a:latin typeface="Arial" panose="020B0604020202020204" pitchFamily="34" charset="0"/>
                        </a:rPr>
                        <a:t>419,346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r" fontAlgn="b">
                        <a:spcBef>
                          <a:spcPts val="300"/>
                        </a:spcBef>
                        <a:spcAft>
                          <a:spcPts val="600"/>
                        </a:spcAft>
                      </a:pPr>
                      <a:r>
                        <a:rPr lang="sl-SI" sz="1100" b="0" i="0" u="none" strike="noStrike" noProof="0">
                          <a:solidFill>
                            <a:srgbClr val="000000"/>
                          </a:solidFill>
                          <a:effectLst/>
                          <a:latin typeface="Arial" panose="020B0604020202020204" pitchFamily="34" charset="0"/>
                        </a:rPr>
                        <a:t>968,811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l" fontAlgn="b">
                        <a:spcBef>
                          <a:spcPts val="300"/>
                        </a:spcBef>
                        <a:spcAft>
                          <a:spcPts val="600"/>
                        </a:spcAft>
                      </a:pPr>
                      <a:endParaRPr lang="sl-SI" sz="1100" b="0" i="0" u="none" strike="noStrike" noProof="0">
                        <a:solidFill>
                          <a:srgbClr val="000000"/>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2959154601"/>
                  </a:ext>
                </a:extLst>
              </a:tr>
              <a:tr h="349250">
                <a:tc gridSpan="2">
                  <a:txBody>
                    <a:bodyPr/>
                    <a:lstStyle/>
                    <a:p>
                      <a:pPr algn="l" fontAlgn="b">
                        <a:spcBef>
                          <a:spcPts val="300"/>
                        </a:spcBef>
                        <a:spcAft>
                          <a:spcPts val="600"/>
                        </a:spcAft>
                      </a:pPr>
                      <a:r>
                        <a:rPr lang="sl-SI" sz="1100" b="1" i="0" u="none" strike="noStrike" noProof="0">
                          <a:solidFill>
                            <a:srgbClr val="000000"/>
                          </a:solidFill>
                          <a:effectLst/>
                          <a:latin typeface="Arial" panose="020B0604020202020204" pitchFamily="34" charset="0"/>
                        </a:rPr>
                        <a:t>Število izubljenih potnikov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4C6E7"/>
                    </a:solidFill>
                  </a:tcPr>
                </a:tc>
                <a:tc hMerge="1">
                  <a:txBody>
                    <a:bodyPr/>
                    <a:lstStyle/>
                    <a:p>
                      <a:endParaRPr lang="sl-SI"/>
                    </a:p>
                  </a:txBody>
                  <a:tcPr/>
                </a:tc>
                <a:tc>
                  <a:txBody>
                    <a:bodyPr/>
                    <a:lstStyle/>
                    <a:p>
                      <a:pPr algn="l" fontAlgn="b">
                        <a:spcBef>
                          <a:spcPts val="300"/>
                        </a:spcBef>
                        <a:spcAft>
                          <a:spcPts val="600"/>
                        </a:spcAft>
                      </a:pPr>
                      <a:endParaRPr lang="sl-SI" sz="1100" b="0" i="0" u="none" strike="noStrike" noProof="0">
                        <a:solidFill>
                          <a:srgbClr val="000000"/>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4C6E7"/>
                    </a:solidFill>
                  </a:tcPr>
                </a:tc>
                <a:tc>
                  <a:txBody>
                    <a:bodyPr/>
                    <a:lstStyle/>
                    <a:p>
                      <a:pPr algn="l" fontAlgn="b">
                        <a:spcBef>
                          <a:spcPts val="300"/>
                        </a:spcBef>
                        <a:spcAft>
                          <a:spcPts val="600"/>
                        </a:spcAft>
                      </a:pPr>
                      <a:endParaRPr lang="sl-SI" sz="1100" b="0" i="0" u="none" strike="noStrike" noProof="0">
                        <a:solidFill>
                          <a:srgbClr val="000000"/>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4C6E7"/>
                    </a:solidFill>
                  </a:tcPr>
                </a:tc>
                <a:tc>
                  <a:txBody>
                    <a:bodyPr/>
                    <a:lstStyle/>
                    <a:p>
                      <a:pPr algn="l" fontAlgn="b">
                        <a:spcBef>
                          <a:spcPts val="300"/>
                        </a:spcBef>
                        <a:spcAft>
                          <a:spcPts val="600"/>
                        </a:spcAft>
                      </a:pPr>
                      <a:endParaRPr lang="sl-SI" sz="1100" b="0" i="0" u="none" strike="noStrike" noProof="0">
                        <a:solidFill>
                          <a:srgbClr val="000000"/>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4C6E7"/>
                    </a:solidFill>
                  </a:tcPr>
                </a:tc>
                <a:tc>
                  <a:txBody>
                    <a:bodyPr/>
                    <a:lstStyle/>
                    <a:p>
                      <a:pPr algn="r" fontAlgn="b">
                        <a:spcBef>
                          <a:spcPts val="300"/>
                        </a:spcBef>
                        <a:spcAft>
                          <a:spcPts val="600"/>
                        </a:spcAft>
                      </a:pPr>
                      <a:r>
                        <a:rPr lang="sl-SI" sz="1100" b="0" i="0" u="none" strike="noStrike" noProof="0">
                          <a:solidFill>
                            <a:srgbClr val="000000"/>
                          </a:solidFill>
                          <a:effectLst/>
                          <a:latin typeface="Arial" panose="020B0604020202020204" pitchFamily="34" charset="0"/>
                        </a:rPr>
                        <a:t>-349,556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4C6E7"/>
                    </a:solidFill>
                  </a:tcPr>
                </a:tc>
                <a:tc>
                  <a:txBody>
                    <a:bodyPr/>
                    <a:lstStyle/>
                    <a:p>
                      <a:pPr algn="r" fontAlgn="b">
                        <a:spcBef>
                          <a:spcPts val="300"/>
                        </a:spcBef>
                        <a:spcAft>
                          <a:spcPts val="600"/>
                        </a:spcAft>
                      </a:pPr>
                      <a:r>
                        <a:rPr lang="sl-SI" sz="1100" b="0" i="0" u="none" strike="noStrike" noProof="0">
                          <a:solidFill>
                            <a:srgbClr val="000000"/>
                          </a:solidFill>
                          <a:effectLst/>
                          <a:latin typeface="Arial" panose="020B0604020202020204" pitchFamily="34" charset="0"/>
                        </a:rPr>
                        <a:t>-201,123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4C6E7"/>
                    </a:solidFill>
                  </a:tcPr>
                </a:tc>
                <a:tc>
                  <a:txBody>
                    <a:bodyPr/>
                    <a:lstStyle/>
                    <a:p>
                      <a:pPr algn="r" fontAlgn="b">
                        <a:spcBef>
                          <a:spcPts val="300"/>
                        </a:spcBef>
                        <a:spcAft>
                          <a:spcPts val="600"/>
                        </a:spcAft>
                      </a:pPr>
                      <a:r>
                        <a:rPr lang="sl-SI" sz="1100" b="0" i="0" u="none" strike="noStrike" noProof="0">
                          <a:solidFill>
                            <a:srgbClr val="000000"/>
                          </a:solidFill>
                          <a:effectLst/>
                          <a:latin typeface="Arial" panose="020B0604020202020204" pitchFamily="34" charset="0"/>
                        </a:rPr>
                        <a:t>-272,338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4C6E7"/>
                    </a:solidFill>
                  </a:tcPr>
                </a:tc>
                <a:tc>
                  <a:txBody>
                    <a:bodyPr/>
                    <a:lstStyle/>
                    <a:p>
                      <a:pPr algn="r" fontAlgn="b">
                        <a:spcBef>
                          <a:spcPts val="300"/>
                        </a:spcBef>
                        <a:spcAft>
                          <a:spcPts val="600"/>
                        </a:spcAft>
                      </a:pPr>
                      <a:r>
                        <a:rPr lang="sl-SI" sz="1100" b="0" i="0" u="none" strike="noStrike" noProof="0">
                          <a:solidFill>
                            <a:srgbClr val="000000"/>
                          </a:solidFill>
                          <a:effectLst/>
                          <a:latin typeface="Arial" panose="020B0604020202020204" pitchFamily="34" charset="0"/>
                        </a:rPr>
                        <a:t>-623,060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4C6E7"/>
                    </a:solidFill>
                  </a:tcPr>
                </a:tc>
                <a:tc>
                  <a:txBody>
                    <a:bodyPr/>
                    <a:lstStyle/>
                    <a:p>
                      <a:pPr algn="r" fontAlgn="b">
                        <a:spcBef>
                          <a:spcPts val="300"/>
                        </a:spcBef>
                        <a:spcAft>
                          <a:spcPts val="600"/>
                        </a:spcAft>
                      </a:pPr>
                      <a:r>
                        <a:rPr lang="sl-SI" sz="1100" b="1" i="0" u="none" strike="noStrike" noProof="0" dirty="0">
                          <a:solidFill>
                            <a:srgbClr val="000000"/>
                          </a:solidFill>
                          <a:effectLst/>
                          <a:latin typeface="Arial" panose="020B0604020202020204" pitchFamily="34" charset="0"/>
                        </a:rPr>
                        <a:t>-1,446,078</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4C6E7"/>
                    </a:solidFill>
                  </a:tcPr>
                </a:tc>
                <a:extLst>
                  <a:ext uri="{0D108BD9-81ED-4DB2-BD59-A6C34878D82A}">
                    <a16:rowId xmlns:a16="http://schemas.microsoft.com/office/drawing/2014/main" val="3727290016"/>
                  </a:ext>
                </a:extLst>
              </a:tr>
            </a:tbl>
          </a:graphicData>
        </a:graphic>
      </p:graphicFrame>
    </p:spTree>
    <p:extLst>
      <p:ext uri="{BB962C8B-B14F-4D97-AF65-F5344CB8AC3E}">
        <p14:creationId xmlns:p14="http://schemas.microsoft.com/office/powerpoint/2010/main" val="370911235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621" y="1204038"/>
            <a:ext cx="6151220"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Metodologija</a:t>
            </a:r>
            <a:endParaRPr lang="en-US" sz="1108" dirty="0">
              <a:solidFill>
                <a:srgbClr val="4F2D7F"/>
              </a:solidFill>
              <a:latin typeface="Arial" panose="020B0604020202020204" pitchFamily="34" charset="0"/>
              <a:ea typeface="ＭＳ Ｐゴシック" charset="0"/>
            </a:endParaRPr>
          </a:p>
        </p:txBody>
      </p:sp>
      <p:sp>
        <p:nvSpPr>
          <p:cNvPr id="6" name="Title 3"/>
          <p:cNvSpPr>
            <a:spLocks noGrp="1"/>
          </p:cNvSpPr>
          <p:nvPr>
            <p:ph type="title"/>
          </p:nvPr>
        </p:nvSpPr>
        <p:spPr>
          <a:xfrm>
            <a:off x="271463" y="621665"/>
            <a:ext cx="9361487" cy="525563"/>
          </a:xfrm>
        </p:spPr>
        <p:txBody>
          <a:bodyPr>
            <a:noAutofit/>
          </a:bodyPr>
          <a:lstStyle/>
          <a:p>
            <a:r>
              <a:rPr lang="en-GB" dirty="0" err="1"/>
              <a:t>Makroekonomski</a:t>
            </a:r>
            <a:r>
              <a:rPr lang="en-GB" dirty="0"/>
              <a:t> </a:t>
            </a:r>
            <a:r>
              <a:rPr lang="en-GB" dirty="0" err="1"/>
              <a:t>pomen</a:t>
            </a:r>
            <a:r>
              <a:rPr lang="en-GB" dirty="0"/>
              <a:t> </a:t>
            </a:r>
            <a:r>
              <a:rPr lang="en-GB" dirty="0" err="1"/>
              <a:t>nacionalnega</a:t>
            </a:r>
            <a:r>
              <a:rPr lang="en-GB" dirty="0"/>
              <a:t> </a:t>
            </a:r>
            <a:r>
              <a:rPr lang="en-GB" dirty="0" err="1"/>
              <a:t>letalskega</a:t>
            </a:r>
            <a:r>
              <a:rPr lang="en-GB" dirty="0"/>
              <a:t> </a:t>
            </a:r>
            <a:r>
              <a:rPr lang="en-GB" dirty="0" err="1"/>
              <a:t>prevoznika</a:t>
            </a:r>
            <a:r>
              <a:rPr lang="en-GB" dirty="0"/>
              <a:t> </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58620" y="1676400"/>
            <a:ext cx="9090179" cy="4953000"/>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marL="0" lvl="2" indent="0" defTabSz="844083">
              <a:spcBef>
                <a:spcPts val="369"/>
              </a:spcBef>
              <a:buClr>
                <a:srgbClr val="7F7F7F"/>
              </a:buClr>
              <a:buNone/>
            </a:pPr>
            <a:r>
              <a:rPr lang="sl-SI" sz="1800" dirty="0">
                <a:solidFill>
                  <a:srgbClr val="002060"/>
                </a:solidFill>
              </a:rPr>
              <a:t>Uporabljena metodologija:</a:t>
            </a:r>
          </a:p>
          <a:p>
            <a:pPr lvl="2" defTabSz="844083">
              <a:spcBef>
                <a:spcPts val="369"/>
              </a:spcBef>
              <a:buClr>
                <a:srgbClr val="7F7F7F"/>
              </a:buClr>
            </a:pPr>
            <a:r>
              <a:rPr lang="sl-SI" sz="1800" dirty="0">
                <a:solidFill>
                  <a:srgbClr val="002060"/>
                </a:solidFill>
              </a:rPr>
              <a:t>Publikacija „</a:t>
            </a:r>
            <a:r>
              <a:rPr lang="sl-SI" sz="1800" dirty="0">
                <a:solidFill>
                  <a:srgbClr val="C00000"/>
                </a:solidFill>
              </a:rPr>
              <a:t>Aviation: Benefits Beyond Borders</a:t>
            </a:r>
            <a:r>
              <a:rPr lang="sl-SI" sz="1800" dirty="0">
                <a:solidFill>
                  <a:srgbClr val="002060"/>
                </a:solidFill>
              </a:rPr>
              <a:t>“, ki jo za </a:t>
            </a:r>
            <a:r>
              <a:rPr lang="sl-SI" sz="1800" i="1" dirty="0">
                <a:solidFill>
                  <a:srgbClr val="002060"/>
                </a:solidFill>
              </a:rPr>
              <a:t>Aviation transport action group</a:t>
            </a:r>
            <a:r>
              <a:rPr lang="sl-SI" sz="1800" dirty="0">
                <a:solidFill>
                  <a:srgbClr val="002060"/>
                </a:solidFill>
              </a:rPr>
              <a:t> (ATAG) uporablja svetovalna družba </a:t>
            </a:r>
            <a:r>
              <a:rPr lang="sl-SI" sz="1800" i="1" dirty="0">
                <a:solidFill>
                  <a:srgbClr val="002060"/>
                </a:solidFill>
              </a:rPr>
              <a:t>Oxford Economics  </a:t>
            </a:r>
          </a:p>
          <a:p>
            <a:pPr lvl="2" defTabSz="844083">
              <a:spcBef>
                <a:spcPts val="369"/>
              </a:spcBef>
              <a:buClr>
                <a:srgbClr val="7F7F7F"/>
              </a:buClr>
            </a:pPr>
            <a:r>
              <a:rPr lang="sl-SI" sz="1800" dirty="0">
                <a:solidFill>
                  <a:srgbClr val="002060"/>
                </a:solidFill>
              </a:rPr>
              <a:t>Ekonomski učinki letalske industrije so ocenjeni skozi tri kanale vpliva: </a:t>
            </a:r>
          </a:p>
          <a:p>
            <a:pPr lvl="3" defTabSz="844083">
              <a:spcBef>
                <a:spcPts val="369"/>
              </a:spcBef>
              <a:buClr>
                <a:srgbClr val="7F7F7F"/>
              </a:buClr>
            </a:pPr>
            <a:r>
              <a:rPr lang="sl-SI" sz="1600" b="1" dirty="0">
                <a:solidFill>
                  <a:srgbClr val="002060"/>
                </a:solidFill>
              </a:rPr>
              <a:t>Neposredni kanal</a:t>
            </a:r>
            <a:r>
              <a:rPr lang="sl-SI" sz="1600" dirty="0">
                <a:solidFill>
                  <a:srgbClr val="002060"/>
                </a:solidFill>
              </a:rPr>
              <a:t>, ki predstavlja potrošnjo letalskih družb, letališč, proizvajalcev letal, upravljalcev letališč in nadzornikov zračnega prometa potrebno za doseganje predvidenih profitnih stopenj in zaposlovanja;</a:t>
            </a:r>
          </a:p>
          <a:p>
            <a:pPr lvl="3" defTabSz="844083">
              <a:spcBef>
                <a:spcPts val="369"/>
              </a:spcBef>
              <a:buClr>
                <a:srgbClr val="7F7F7F"/>
              </a:buClr>
            </a:pPr>
            <a:r>
              <a:rPr lang="sl-SI" sz="1600" b="1" dirty="0">
                <a:solidFill>
                  <a:srgbClr val="002060"/>
                </a:solidFill>
              </a:rPr>
              <a:t>Posredni kanal </a:t>
            </a:r>
            <a:r>
              <a:rPr lang="sl-SI" sz="1600" dirty="0">
                <a:solidFill>
                  <a:srgbClr val="002060"/>
                </a:solidFill>
              </a:rPr>
              <a:t>predstavlja nakup blaga in storitev, ki jih letalski sektor kupuje od preostanka gospodarstva. Ta potrošnja podpira dodatna delovna mesta in dodano vrednost skozi sektorske verige dodane vrednosti;</a:t>
            </a:r>
          </a:p>
          <a:p>
            <a:pPr lvl="3" defTabSz="844083">
              <a:spcBef>
                <a:spcPts val="369"/>
              </a:spcBef>
              <a:buClr>
                <a:srgbClr val="7F7F7F"/>
              </a:buClr>
            </a:pPr>
            <a:r>
              <a:rPr lang="sl-SI" sz="1600" b="1" dirty="0">
                <a:solidFill>
                  <a:srgbClr val="002060"/>
                </a:solidFill>
              </a:rPr>
              <a:t>Inducirani kanal </a:t>
            </a:r>
            <a:r>
              <a:rPr lang="sl-SI" sz="1600" dirty="0">
                <a:solidFill>
                  <a:srgbClr val="002060"/>
                </a:solidFill>
              </a:rPr>
              <a:t>pa predstavlja plače in ostala plačila zaposlenih v letalskem sektorju in nabavni verigi. Prihodki zaposlenih so delno ali v celoti porabljeni v domačem gospodarstvu, kar dodatno podpira ekonomsko aktivnost in delovna mesta. </a:t>
            </a:r>
          </a:p>
          <a:p>
            <a:pPr lvl="2" defTabSz="844083">
              <a:spcBef>
                <a:spcPts val="369"/>
              </a:spcBef>
              <a:buClr>
                <a:srgbClr val="7F7F7F"/>
              </a:buClr>
            </a:pPr>
            <a:r>
              <a:rPr lang="sl-SI" sz="1800" dirty="0">
                <a:solidFill>
                  <a:srgbClr val="002060"/>
                </a:solidFill>
              </a:rPr>
              <a:t>Neposredni učinki so izračunani iz dejanskih podatkov AA (letna poročila)</a:t>
            </a:r>
          </a:p>
          <a:p>
            <a:pPr lvl="2" defTabSz="844083">
              <a:spcBef>
                <a:spcPts val="369"/>
              </a:spcBef>
              <a:buClr>
                <a:srgbClr val="7F7F7F"/>
              </a:buClr>
            </a:pPr>
            <a:r>
              <a:rPr lang="sl-SI" sz="1800" dirty="0">
                <a:solidFill>
                  <a:srgbClr val="002060"/>
                </a:solidFill>
              </a:rPr>
              <a:t>Posredni in inducirani učinki so ocenjeni s pomočjo panožnih multiplikatorjev potrošnje, ki so izračunani na podlagi input-output tabele</a:t>
            </a:r>
          </a:p>
          <a:p>
            <a:pPr lvl="3" defTabSz="844083">
              <a:spcBef>
                <a:spcPts val="369"/>
              </a:spcBef>
              <a:buClr>
                <a:srgbClr val="7F7F7F"/>
              </a:buClr>
            </a:pPr>
            <a:r>
              <a:rPr lang="sl-SI" sz="1600" dirty="0">
                <a:solidFill>
                  <a:srgbClr val="002060"/>
                </a:solidFill>
              </a:rPr>
              <a:t>64-sektorska input-output tabela slovenskega gospodarstva za 2018 (zadnja dosegljiva)</a:t>
            </a:r>
          </a:p>
          <a:p>
            <a:pPr lvl="2" defTabSz="844083">
              <a:spcBef>
                <a:spcPts val="369"/>
              </a:spcBef>
              <a:buClr>
                <a:srgbClr val="7F7F7F"/>
              </a:buClr>
            </a:pPr>
            <a:endParaRPr lang="sl-SI" sz="1800" dirty="0">
              <a:solidFill>
                <a:srgbClr val="002060"/>
              </a:solidFill>
            </a:endParaRPr>
          </a:p>
          <a:p>
            <a:pPr lvl="2" defTabSz="844083">
              <a:spcBef>
                <a:spcPts val="369"/>
              </a:spcBef>
              <a:buClr>
                <a:srgbClr val="7F7F7F"/>
              </a:buClr>
            </a:pPr>
            <a:endParaRPr lang="sl-SI" sz="1800" dirty="0">
              <a:solidFill>
                <a:srgbClr val="002060"/>
              </a:solidFill>
            </a:endParaRPr>
          </a:p>
          <a:p>
            <a:pPr lvl="2" defTabSz="844083">
              <a:spcBef>
                <a:spcPts val="369"/>
              </a:spcBef>
              <a:buClr>
                <a:srgbClr val="7F7F7F"/>
              </a:buClr>
            </a:pPr>
            <a:endParaRPr lang="sl-SI" sz="1800" dirty="0">
              <a:solidFill>
                <a:srgbClr val="002060"/>
              </a:solidFill>
            </a:endParaRPr>
          </a:p>
          <a:p>
            <a:pPr lvl="2" defTabSz="844083">
              <a:spcBef>
                <a:spcPts val="369"/>
              </a:spcBef>
              <a:buClr>
                <a:srgbClr val="7F7F7F"/>
              </a:buClr>
            </a:pPr>
            <a:endParaRPr lang="sl-SI" sz="1800" dirty="0">
              <a:solidFill>
                <a:srgbClr val="002060"/>
              </a:solidFill>
            </a:endParaRPr>
          </a:p>
          <a:p>
            <a:pPr lvl="2" defTabSz="844083">
              <a:spcBef>
                <a:spcPts val="369"/>
              </a:spcBef>
              <a:buClr>
                <a:srgbClr val="7F7F7F"/>
              </a:buClr>
            </a:pPr>
            <a:endParaRPr lang="sl-SI" sz="1800" dirty="0">
              <a:solidFill>
                <a:srgbClr val="002060"/>
              </a:solidFill>
            </a:endParaRPr>
          </a:p>
          <a:p>
            <a:pPr lvl="2" defTabSz="844083">
              <a:spcBef>
                <a:spcPts val="369"/>
              </a:spcBef>
              <a:buClr>
                <a:srgbClr val="7F7F7F"/>
              </a:buClr>
            </a:pPr>
            <a:endParaRPr lang="sl-SI" sz="1800" dirty="0">
              <a:solidFill>
                <a:srgbClr val="002060"/>
              </a:solidFill>
            </a:endParaRPr>
          </a:p>
        </p:txBody>
      </p:sp>
    </p:spTree>
    <p:extLst>
      <p:ext uri="{BB962C8B-B14F-4D97-AF65-F5344CB8AC3E}">
        <p14:creationId xmlns:p14="http://schemas.microsoft.com/office/powerpoint/2010/main" val="414510781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621" y="1204038"/>
            <a:ext cx="6151220" cy="255776"/>
          </a:xfrm>
          <a:prstGeom prst="rect">
            <a:avLst/>
          </a:prstGeom>
          <a:noFill/>
        </p:spPr>
        <p:txBody>
          <a:bodyPr wrap="square" lIns="0" tIns="0" rIns="0" bIns="0" rtlCol="0">
            <a:spAutoFit/>
          </a:bodyPr>
          <a:lstStyle/>
          <a:p>
            <a:pPr defTabSz="844083"/>
            <a:r>
              <a:rPr lang="en-GB" sz="1662" dirty="0" err="1">
                <a:solidFill>
                  <a:srgbClr val="990000"/>
                </a:solidFill>
                <a:latin typeface="Arial" panose="020B0604020202020204" pitchFamily="34" charset="0"/>
                <a:ea typeface="ＭＳ Ｐゴシック" charset="0"/>
              </a:rPr>
              <a:t>Skupni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učinki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na</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letni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ravni</a:t>
            </a:r>
            <a:r>
              <a:rPr lang="en-GB" sz="1662" dirty="0">
                <a:solidFill>
                  <a:srgbClr val="990000"/>
                </a:solidFill>
                <a:latin typeface="Arial" panose="020B0604020202020204" pitchFamily="34" charset="0"/>
                <a:ea typeface="ＭＳ Ｐゴシック" charset="0"/>
              </a:rPr>
              <a:t> (</a:t>
            </a:r>
            <a:r>
              <a:rPr lang="en-GB" sz="1662" dirty="0" err="1">
                <a:solidFill>
                  <a:srgbClr val="990000"/>
                </a:solidFill>
                <a:latin typeface="Arial" panose="020B0604020202020204" pitchFamily="34" charset="0"/>
                <a:ea typeface="ＭＳ Ｐゴシック" charset="0"/>
              </a:rPr>
              <a:t>mio</a:t>
            </a:r>
            <a:r>
              <a:rPr lang="en-GB" sz="1662" dirty="0">
                <a:solidFill>
                  <a:srgbClr val="990000"/>
                </a:solidFill>
                <a:latin typeface="Arial" panose="020B0604020202020204" pitchFamily="34" charset="0"/>
                <a:ea typeface="ＭＳ Ｐゴシック" charset="0"/>
              </a:rPr>
              <a:t> €) </a:t>
            </a:r>
            <a:endParaRPr lang="en-US" sz="1108" dirty="0">
              <a:solidFill>
                <a:srgbClr val="4F2D7F"/>
              </a:solidFill>
              <a:latin typeface="Arial" panose="020B0604020202020204" pitchFamily="34" charset="0"/>
              <a:ea typeface="ＭＳ Ｐゴシック" charset="0"/>
            </a:endParaRPr>
          </a:p>
        </p:txBody>
      </p:sp>
      <p:sp>
        <p:nvSpPr>
          <p:cNvPr id="6" name="Title 3"/>
          <p:cNvSpPr>
            <a:spLocks noGrp="1"/>
          </p:cNvSpPr>
          <p:nvPr>
            <p:ph type="title"/>
          </p:nvPr>
        </p:nvSpPr>
        <p:spPr>
          <a:xfrm>
            <a:off x="271463" y="621665"/>
            <a:ext cx="9361487" cy="525563"/>
          </a:xfrm>
        </p:spPr>
        <p:txBody>
          <a:bodyPr>
            <a:noAutofit/>
          </a:bodyPr>
          <a:lstStyle/>
          <a:p>
            <a:r>
              <a:rPr lang="en-GB" dirty="0" err="1"/>
              <a:t>Skupni</a:t>
            </a:r>
            <a:r>
              <a:rPr lang="en-GB" dirty="0"/>
              <a:t> </a:t>
            </a:r>
            <a:r>
              <a:rPr lang="en-GB" dirty="0" err="1"/>
              <a:t>ekonomski</a:t>
            </a:r>
            <a:r>
              <a:rPr lang="en-GB" dirty="0"/>
              <a:t> </a:t>
            </a:r>
            <a:r>
              <a:rPr lang="en-GB" dirty="0" err="1"/>
              <a:t>učinki</a:t>
            </a:r>
            <a:r>
              <a:rPr lang="en-GB" dirty="0"/>
              <a:t> </a:t>
            </a:r>
            <a:r>
              <a:rPr lang="en-GB" dirty="0" err="1"/>
              <a:t>Adrie</a:t>
            </a:r>
            <a:r>
              <a:rPr lang="en-GB" dirty="0"/>
              <a:t> Airways </a:t>
            </a:r>
            <a:r>
              <a:rPr lang="en-GB" dirty="0" err="1"/>
              <a:t>na</a:t>
            </a:r>
            <a:r>
              <a:rPr lang="en-GB" dirty="0"/>
              <a:t> </a:t>
            </a:r>
            <a:r>
              <a:rPr lang="en-GB" dirty="0" err="1"/>
              <a:t>slovensko</a:t>
            </a:r>
            <a:r>
              <a:rPr lang="en-GB" dirty="0"/>
              <a:t> </a:t>
            </a:r>
            <a:r>
              <a:rPr lang="en-GB" dirty="0" err="1"/>
              <a:t>gospodarstvo</a:t>
            </a:r>
            <a:r>
              <a:rPr lang="en-GB" dirty="0"/>
              <a:t> </a:t>
            </a:r>
            <a:endParaRPr lang="en-US" dirty="0"/>
          </a:p>
        </p:txBody>
      </p:sp>
      <p:sp>
        <p:nvSpPr>
          <p:cNvPr id="29" name="Title textbox"/>
          <p:cNvSpPr txBox="1"/>
          <p:nvPr/>
        </p:nvSpPr>
        <p:spPr>
          <a:xfrm>
            <a:off x="381000" y="-291153"/>
            <a:ext cx="947375" cy="56810"/>
          </a:xfrm>
          <a:prstGeom prst="rect">
            <a:avLst/>
          </a:prstGeom>
          <a:noFill/>
        </p:spPr>
        <p:txBody>
          <a:bodyPr wrap="none" lIns="0" tIns="0" rIns="0" bIns="0" rtlCol="0">
            <a:spAutoFit/>
          </a:bodyPr>
          <a:lstStyle>
            <a:defPPr>
              <a:defRPr lang="en-US"/>
            </a:defPPr>
            <a:lvl1pPr defTabSz="919121">
              <a:defRPr sz="400">
                <a:solidFill>
                  <a:schemeClr val="bg1">
                    <a:lumMod val="85000"/>
                  </a:schemeClr>
                </a:solidFill>
              </a:defRPr>
            </a:lvl1pPr>
          </a:lstStyle>
          <a:p>
            <a:pPr defTabSz="848441"/>
            <a:r>
              <a:rPr lang="en-US" sz="369" dirty="0">
                <a:solidFill>
                  <a:prstClr val="white">
                    <a:lumMod val="85000"/>
                  </a:prstClr>
                </a:solidFill>
                <a:latin typeface="Arial" panose="020B0604020202020204" pitchFamily="34" charset="0"/>
                <a:ea typeface="ＭＳ Ｐゴシック" charset="0"/>
              </a:rPr>
              <a:t>Historical and [2015] forecast outturn EBITDA</a:t>
            </a:r>
            <a:endParaRPr lang="en-GB" sz="369" dirty="0">
              <a:solidFill>
                <a:prstClr val="white">
                  <a:lumMod val="85000"/>
                </a:prstClr>
              </a:solidFill>
              <a:latin typeface="Arial" panose="020B0604020202020204" pitchFamily="34" charset="0"/>
              <a:ea typeface="ＭＳ Ｐゴシック" charset="0"/>
            </a:endParaRPr>
          </a:p>
        </p:txBody>
      </p:sp>
      <p:sp>
        <p:nvSpPr>
          <p:cNvPr id="96" name="Text Placeholder 4">
            <a:extLst>
              <a:ext uri="{FF2B5EF4-FFF2-40B4-BE49-F238E27FC236}">
                <a16:creationId xmlns:a16="http://schemas.microsoft.com/office/drawing/2014/main" id="{5FB10163-DEC2-CB4E-8109-58467FF5F254}"/>
              </a:ext>
            </a:extLst>
          </p:cNvPr>
          <p:cNvSpPr txBox="1">
            <a:spLocks/>
          </p:cNvSpPr>
          <p:nvPr/>
        </p:nvSpPr>
        <p:spPr>
          <a:xfrm>
            <a:off x="381000" y="4343400"/>
            <a:ext cx="4443678" cy="1310562"/>
          </a:xfrm>
          <a:prstGeom prst="rect">
            <a:avLst/>
          </a:prstGeom>
          <a:solidFill>
            <a:schemeClr val="bg1">
              <a:lumMod val="95000"/>
            </a:schemeClr>
          </a:solidFill>
          <a:ln w="3175">
            <a:solidFill>
              <a:schemeClr val="bg1">
                <a:lumMod val="75000"/>
              </a:schemeClr>
            </a:solidFill>
          </a:ln>
        </p:spPr>
        <p:txBody>
          <a:bodyPr/>
          <a:lstStyle>
            <a:lvl1pPr marL="0" indent="0" algn="l" defTabSz="914400" rtl="0" eaLnBrk="1" latinLnBrk="0" hangingPunct="1">
              <a:spcBef>
                <a:spcPts val="400"/>
              </a:spcBef>
              <a:buFontTx/>
              <a:buNone/>
              <a:defRPr lang="en-US" sz="1200" b="0" kern="1200" dirty="0" smtClean="0">
                <a:solidFill>
                  <a:schemeClr val="tx2"/>
                </a:solidFill>
                <a:latin typeface="Arial" panose="020B0604020202020204" pitchFamily="34" charset="0"/>
                <a:ea typeface="+mn-ea"/>
                <a:cs typeface="Arial" pitchFamily="34" charset="0"/>
              </a:defRPr>
            </a:lvl1pPr>
            <a:lvl2pPr marL="0" indent="0" algn="l" defTabSz="914400" rtl="0" eaLnBrk="1" latinLnBrk="0" hangingPunct="1">
              <a:spcBef>
                <a:spcPts val="400"/>
              </a:spcBef>
              <a:buFont typeface="Arial" panose="020B0604020202020204" pitchFamily="34" charset="0"/>
              <a:buNone/>
              <a:tabLst/>
              <a:defRPr sz="1050" kern="1200">
                <a:solidFill>
                  <a:schemeClr val="tx1"/>
                </a:solidFill>
                <a:latin typeface="Arial" panose="020B0604020202020204" pitchFamily="34" charset="0"/>
                <a:ea typeface="+mn-ea"/>
                <a:cs typeface="+mn-cs"/>
              </a:defRPr>
            </a:lvl2pPr>
            <a:lvl3pPr marL="171450" indent="-171450" algn="l" defTabSz="914400" rtl="0" eaLnBrk="1" latinLnBrk="0" hangingPunct="1">
              <a:spcBef>
                <a:spcPts val="400"/>
              </a:spcBef>
              <a:buClr>
                <a:schemeClr val="accent6"/>
              </a:buClr>
              <a:buFont typeface="Arial" panose="020B0604020202020204" pitchFamily="34" charset="0"/>
              <a:buChar char="•"/>
              <a:defRPr lang="en-US" sz="1050" kern="1200" dirty="0" smtClean="0">
                <a:solidFill>
                  <a:schemeClr val="tx1"/>
                </a:solidFill>
                <a:latin typeface="Arial" panose="020B0604020202020204" pitchFamily="34" charset="0"/>
                <a:ea typeface="+mn-ea"/>
                <a:cs typeface="+mn-cs"/>
              </a:defRPr>
            </a:lvl3pPr>
            <a:lvl4pPr marL="360363" indent="-180975" algn="l" defTabSz="914400" rtl="0" eaLnBrk="1" latinLnBrk="0" hangingPunct="1">
              <a:spcBef>
                <a:spcPts val="400"/>
              </a:spcBef>
              <a:buClr>
                <a:schemeClr val="accent6"/>
              </a:buClr>
              <a:buFont typeface="Symbol" panose="05050102010706020507" pitchFamily="18" charset="2"/>
              <a:buChar char=""/>
              <a:defRPr lang="en-US" sz="1050" kern="1200" dirty="0" smtClean="0">
                <a:solidFill>
                  <a:schemeClr val="tx1"/>
                </a:solidFill>
                <a:latin typeface="Arial" panose="020B0604020202020204" pitchFamily="34" charset="0"/>
                <a:ea typeface="+mn-ea"/>
                <a:cs typeface="+mn-cs"/>
              </a:defRPr>
            </a:lvl4pPr>
            <a:lvl5pPr marL="539750" indent="-179388" algn="l" defTabSz="914400" rtl="0" eaLnBrk="1" latinLnBrk="0" hangingPunct="1">
              <a:spcBef>
                <a:spcPts val="400"/>
              </a:spcBef>
              <a:buClr>
                <a:schemeClr val="accent6"/>
              </a:buClr>
              <a:buFont typeface="Symbol" panose="05050102010706020507" pitchFamily="18" charset="2"/>
              <a:buChar char="-"/>
              <a:defRPr lang="en-GB" sz="1050" kern="1200" baseline="0" dirty="0">
                <a:solidFill>
                  <a:schemeClr val="tx1"/>
                </a:solidFill>
                <a:latin typeface="Arial" panose="020B0604020202020204" pitchFamily="34" charset="0"/>
                <a:ea typeface="+mn-ea"/>
                <a:cs typeface="+mn-cs"/>
              </a:defRPr>
            </a:lvl5pPr>
            <a:lvl6pPr marL="719138"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6pPr>
            <a:lvl7pPr marL="900113" indent="-180975"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7pPr>
            <a:lvl8pPr marL="1079500" indent="-179388" algn="l" defTabSz="914400" rtl="0" eaLnBrk="1" latinLnBrk="0" hangingPunct="1">
              <a:spcBef>
                <a:spcPts val="400"/>
              </a:spcBef>
              <a:buClr>
                <a:schemeClr val="accent6"/>
              </a:buClr>
              <a:buFont typeface="Symbol" panose="05050102010706020507" pitchFamily="18" charset="2"/>
              <a:buChar char="-"/>
              <a:defRPr sz="1050" kern="1200">
                <a:solidFill>
                  <a:schemeClr val="tx1"/>
                </a:solidFill>
                <a:latin typeface="+mn-lt"/>
                <a:ea typeface="+mn-ea"/>
                <a:cs typeface="+mn-cs"/>
              </a:defRPr>
            </a:lvl8pPr>
            <a:lvl9pPr marL="1258888" indent="-179388" algn="l" defTabSz="914400" rtl="0" eaLnBrk="1" latinLnBrk="0" hangingPunct="1">
              <a:spcBef>
                <a:spcPts val="400"/>
              </a:spcBef>
              <a:buClr>
                <a:schemeClr val="accent6"/>
              </a:buClr>
              <a:buFont typeface="Symbol" panose="05050102010706020507" pitchFamily="18" charset="2"/>
              <a:buChar char="-"/>
              <a:tabLst/>
              <a:defRPr sz="1050" kern="1200">
                <a:solidFill>
                  <a:schemeClr val="tx1"/>
                </a:solidFill>
                <a:latin typeface="+mn-lt"/>
                <a:ea typeface="+mn-ea"/>
                <a:cs typeface="+mn-cs"/>
              </a:defRPr>
            </a:lvl9pPr>
          </a:lstStyle>
          <a:p>
            <a:pPr lvl="2" defTabSz="844083">
              <a:spcBef>
                <a:spcPts val="369"/>
              </a:spcBef>
              <a:buClr>
                <a:srgbClr val="7F7F7F"/>
              </a:buClr>
            </a:pPr>
            <a:r>
              <a:rPr lang="sl-SI" sz="1400" dirty="0">
                <a:solidFill>
                  <a:srgbClr val="002060"/>
                </a:solidFill>
              </a:rPr>
              <a:t>Skupni učinek: 262.5 mio €, od tega:</a:t>
            </a:r>
          </a:p>
          <a:p>
            <a:pPr lvl="3" defTabSz="844083">
              <a:spcBef>
                <a:spcPts val="369"/>
              </a:spcBef>
              <a:buClr>
                <a:srgbClr val="7F7F7F"/>
              </a:buClr>
            </a:pPr>
            <a:r>
              <a:rPr lang="sl-SI" sz="1400" dirty="0">
                <a:solidFill>
                  <a:srgbClr val="002060"/>
                </a:solidFill>
              </a:rPr>
              <a:t>neposredni učinek: 156.5 mio €</a:t>
            </a:r>
          </a:p>
          <a:p>
            <a:pPr lvl="3" defTabSz="844083">
              <a:spcBef>
                <a:spcPts val="369"/>
              </a:spcBef>
              <a:buClr>
                <a:srgbClr val="7F7F7F"/>
              </a:buClr>
            </a:pPr>
            <a:r>
              <a:rPr lang="sl-SI" sz="1400" dirty="0">
                <a:solidFill>
                  <a:srgbClr val="002060"/>
                </a:solidFill>
              </a:rPr>
              <a:t>posredni učinek: 49.8 mio €</a:t>
            </a:r>
          </a:p>
          <a:p>
            <a:pPr lvl="3" defTabSz="844083">
              <a:spcBef>
                <a:spcPts val="369"/>
              </a:spcBef>
              <a:buClr>
                <a:srgbClr val="7F7F7F"/>
              </a:buClr>
            </a:pPr>
            <a:r>
              <a:rPr lang="sl-SI" sz="1400" dirty="0">
                <a:solidFill>
                  <a:srgbClr val="002060"/>
                </a:solidFill>
              </a:rPr>
              <a:t>induciran učinek: 56.2 mio €</a:t>
            </a:r>
          </a:p>
          <a:p>
            <a:pPr lvl="3" defTabSz="844083">
              <a:spcBef>
                <a:spcPts val="369"/>
              </a:spcBef>
              <a:buClr>
                <a:srgbClr val="7F7F7F"/>
              </a:buClr>
            </a:pPr>
            <a:endParaRPr lang="sl-SI" sz="1400" dirty="0">
              <a:solidFill>
                <a:srgbClr val="002060"/>
              </a:solidFill>
            </a:endParaRPr>
          </a:p>
        </p:txBody>
      </p:sp>
      <p:graphicFrame>
        <p:nvGraphicFramePr>
          <p:cNvPr id="3" name="Table 2">
            <a:extLst>
              <a:ext uri="{FF2B5EF4-FFF2-40B4-BE49-F238E27FC236}">
                <a16:creationId xmlns:a16="http://schemas.microsoft.com/office/drawing/2014/main" id="{4EED8DCF-C4DA-5026-AF2C-6F639366521F}"/>
              </a:ext>
            </a:extLst>
          </p:cNvPr>
          <p:cNvGraphicFramePr>
            <a:graphicFrameLocks noGrp="1"/>
          </p:cNvGraphicFramePr>
          <p:nvPr>
            <p:extLst>
              <p:ext uri="{D42A27DB-BD31-4B8C-83A1-F6EECF244321}">
                <p14:modId xmlns:p14="http://schemas.microsoft.com/office/powerpoint/2010/main" val="3603502923"/>
              </p:ext>
            </p:extLst>
          </p:nvPr>
        </p:nvGraphicFramePr>
        <p:xfrm>
          <a:off x="358620" y="1790167"/>
          <a:ext cx="6151219" cy="1746114"/>
        </p:xfrm>
        <a:graphic>
          <a:graphicData uri="http://schemas.openxmlformats.org/drawingml/2006/table">
            <a:tbl>
              <a:tblPr firstRow="1" firstCol="1" bandRow="1"/>
              <a:tblGrid>
                <a:gridCol w="2012933">
                  <a:extLst>
                    <a:ext uri="{9D8B030D-6E8A-4147-A177-3AD203B41FA5}">
                      <a16:colId xmlns:a16="http://schemas.microsoft.com/office/drawing/2014/main" val="987541795"/>
                    </a:ext>
                  </a:extLst>
                </a:gridCol>
                <a:gridCol w="1057447">
                  <a:extLst>
                    <a:ext uri="{9D8B030D-6E8A-4147-A177-3AD203B41FA5}">
                      <a16:colId xmlns:a16="http://schemas.microsoft.com/office/drawing/2014/main" val="3241214568"/>
                    </a:ext>
                  </a:extLst>
                </a:gridCol>
                <a:gridCol w="990600">
                  <a:extLst>
                    <a:ext uri="{9D8B030D-6E8A-4147-A177-3AD203B41FA5}">
                      <a16:colId xmlns:a16="http://schemas.microsoft.com/office/drawing/2014/main" val="3983515811"/>
                    </a:ext>
                  </a:extLst>
                </a:gridCol>
                <a:gridCol w="1004128">
                  <a:extLst>
                    <a:ext uri="{9D8B030D-6E8A-4147-A177-3AD203B41FA5}">
                      <a16:colId xmlns:a16="http://schemas.microsoft.com/office/drawing/2014/main" val="3112242986"/>
                    </a:ext>
                  </a:extLst>
                </a:gridCol>
                <a:gridCol w="1086111">
                  <a:extLst>
                    <a:ext uri="{9D8B030D-6E8A-4147-A177-3AD203B41FA5}">
                      <a16:colId xmlns:a16="http://schemas.microsoft.com/office/drawing/2014/main" val="597281796"/>
                    </a:ext>
                  </a:extLst>
                </a:gridCol>
              </a:tblGrid>
              <a:tr h="414918">
                <a:tc>
                  <a:txBody>
                    <a:bodyPr/>
                    <a:lstStyle/>
                    <a:p>
                      <a:pPr algn="l">
                        <a:spcAft>
                          <a:spcPts val="1200"/>
                        </a:spcAft>
                      </a:pPr>
                      <a:endParaRPr lang="aa-ET" sz="1000" dirty="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82DB"/>
                    </a:solidFill>
                  </a:tcPr>
                </a:tc>
                <a:tc>
                  <a:txBody>
                    <a:bodyPr/>
                    <a:lstStyle/>
                    <a:p>
                      <a:pPr algn="ctr">
                        <a:spcAft>
                          <a:spcPts val="1200"/>
                        </a:spcAft>
                      </a:pPr>
                      <a:r>
                        <a:rPr lang="sl-SI"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Neposredni učinek</a:t>
                      </a:r>
                      <a:endParaRPr lang="aa-ET" sz="1000" dirty="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82DB"/>
                    </a:solidFill>
                  </a:tcPr>
                </a:tc>
                <a:tc>
                  <a:txBody>
                    <a:bodyPr/>
                    <a:lstStyle/>
                    <a:p>
                      <a:pPr algn="ctr">
                        <a:spcAft>
                          <a:spcPts val="1200"/>
                        </a:spcAft>
                      </a:pPr>
                      <a:r>
                        <a:rPr lang="sl-SI"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Posredni učinek</a:t>
                      </a:r>
                      <a:endParaRPr lang="aa-ET" sz="100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82DB"/>
                    </a:solidFill>
                  </a:tcPr>
                </a:tc>
                <a:tc>
                  <a:txBody>
                    <a:bodyPr/>
                    <a:lstStyle/>
                    <a:p>
                      <a:pPr algn="ctr">
                        <a:spcAft>
                          <a:spcPts val="1200"/>
                        </a:spcAft>
                      </a:pPr>
                      <a:r>
                        <a:rPr lang="sl-SI"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Induciran učinek</a:t>
                      </a:r>
                      <a:endParaRPr lang="aa-ET" sz="100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82DB"/>
                    </a:solidFill>
                  </a:tcPr>
                </a:tc>
                <a:tc>
                  <a:txBody>
                    <a:bodyPr/>
                    <a:lstStyle/>
                    <a:p>
                      <a:pPr algn="ctr">
                        <a:spcAft>
                          <a:spcPts val="1200"/>
                        </a:spcAft>
                      </a:pPr>
                      <a:r>
                        <a:rPr lang="sl-SI"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Skupni učinek</a:t>
                      </a:r>
                      <a:endParaRPr lang="aa-ET" sz="100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82DB"/>
                    </a:solidFill>
                  </a:tcPr>
                </a:tc>
                <a:extLst>
                  <a:ext uri="{0D108BD9-81ED-4DB2-BD59-A6C34878D82A}">
                    <a16:rowId xmlns:a16="http://schemas.microsoft.com/office/drawing/2014/main" val="2905413432"/>
                  </a:ext>
                </a:extLst>
              </a:tr>
              <a:tr h="622377">
                <a:tc>
                  <a:txBody>
                    <a:bodyPr/>
                    <a:lstStyle/>
                    <a:p>
                      <a:pPr algn="l">
                        <a:spcAft>
                          <a:spcPts val="1200"/>
                        </a:spcAft>
                      </a:pPr>
                      <a:r>
                        <a:rPr lang="sl-SI"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 učinki skozi povpraševanje po blagu, materialu in storitvah</a:t>
                      </a:r>
                      <a:endParaRPr lang="aa-ET" sz="100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82DB"/>
                    </a:solidFill>
                  </a:tcPr>
                </a:tc>
                <a:tc>
                  <a:txBody>
                    <a:bodyPr/>
                    <a:lstStyle/>
                    <a:p>
                      <a:pPr algn="ctr">
                        <a:spcAft>
                          <a:spcPts val="1200"/>
                        </a:spcAft>
                      </a:pPr>
                      <a:r>
                        <a:rPr lang="sl-SI"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134.5</a:t>
                      </a:r>
                      <a:endParaRPr lang="aa-ET" sz="1000" dirty="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CCF0"/>
                    </a:solidFill>
                  </a:tcPr>
                </a:tc>
                <a:tc>
                  <a:txBody>
                    <a:bodyPr/>
                    <a:lstStyle/>
                    <a:p>
                      <a:pPr algn="ctr">
                        <a:spcAft>
                          <a:spcPts val="1200"/>
                        </a:spcAft>
                      </a:pPr>
                      <a:r>
                        <a:rPr lang="sl-SI"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aa-ET" sz="1000" dirty="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CCF0"/>
                    </a:solidFill>
                  </a:tcPr>
                </a:tc>
                <a:tc>
                  <a:txBody>
                    <a:bodyPr/>
                    <a:lstStyle/>
                    <a:p>
                      <a:pPr algn="ctr">
                        <a:spcAft>
                          <a:spcPts val="1200"/>
                        </a:spcAft>
                      </a:pPr>
                      <a:r>
                        <a:rPr lang="sl-SI"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13.7</a:t>
                      </a:r>
                      <a:endParaRPr lang="aa-ET" sz="100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CCF0"/>
                    </a:solidFill>
                  </a:tcPr>
                </a:tc>
                <a:tc>
                  <a:txBody>
                    <a:bodyPr/>
                    <a:lstStyle/>
                    <a:p>
                      <a:pPr algn="ctr">
                        <a:spcAft>
                          <a:spcPts val="1200"/>
                        </a:spcAft>
                      </a:pPr>
                      <a:r>
                        <a:rPr lang="sl-SI"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178.2</a:t>
                      </a:r>
                      <a:endParaRPr lang="aa-ET" sz="100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82DB"/>
                    </a:solidFill>
                  </a:tcPr>
                </a:tc>
                <a:extLst>
                  <a:ext uri="{0D108BD9-81ED-4DB2-BD59-A6C34878D82A}">
                    <a16:rowId xmlns:a16="http://schemas.microsoft.com/office/drawing/2014/main" val="2159788287"/>
                  </a:ext>
                </a:extLst>
              </a:tr>
              <a:tr h="414918">
                <a:tc>
                  <a:txBody>
                    <a:bodyPr/>
                    <a:lstStyle/>
                    <a:p>
                      <a:pPr algn="l">
                        <a:spcAft>
                          <a:spcPts val="1200"/>
                        </a:spcAft>
                      </a:pPr>
                      <a:r>
                        <a:rPr lang="sl-SI"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 učinki skozi plače in končno potrošnjo</a:t>
                      </a:r>
                      <a:endParaRPr lang="aa-ET" sz="100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82DB"/>
                    </a:solidFill>
                  </a:tcPr>
                </a:tc>
                <a:tc>
                  <a:txBody>
                    <a:bodyPr/>
                    <a:lstStyle/>
                    <a:p>
                      <a:pPr algn="ctr">
                        <a:spcAft>
                          <a:spcPts val="1200"/>
                        </a:spcAft>
                      </a:pPr>
                      <a:r>
                        <a:rPr lang="sl-SI"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aa-ET" sz="1000" dirty="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5F7"/>
                    </a:solidFill>
                  </a:tcPr>
                </a:tc>
                <a:tc>
                  <a:txBody>
                    <a:bodyPr/>
                    <a:lstStyle/>
                    <a:p>
                      <a:pPr algn="ctr">
                        <a:spcAft>
                          <a:spcPts val="1200"/>
                        </a:spcAft>
                      </a:pPr>
                      <a:r>
                        <a:rPr lang="sl-SI"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19.8</a:t>
                      </a:r>
                      <a:endParaRPr lang="aa-ET" sz="100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5F7"/>
                    </a:solidFill>
                  </a:tcPr>
                </a:tc>
                <a:tc>
                  <a:txBody>
                    <a:bodyPr/>
                    <a:lstStyle/>
                    <a:p>
                      <a:pPr algn="ctr">
                        <a:spcAft>
                          <a:spcPts val="1200"/>
                        </a:spcAft>
                      </a:pPr>
                      <a:r>
                        <a:rPr lang="sl-SI"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42.5</a:t>
                      </a:r>
                      <a:endParaRPr lang="aa-ET" sz="100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5F7"/>
                    </a:solidFill>
                  </a:tcPr>
                </a:tc>
                <a:tc>
                  <a:txBody>
                    <a:bodyPr/>
                    <a:lstStyle/>
                    <a:p>
                      <a:pPr algn="ctr">
                        <a:spcAft>
                          <a:spcPts val="1200"/>
                        </a:spcAft>
                      </a:pPr>
                      <a:r>
                        <a:rPr lang="sl-SI"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84.3</a:t>
                      </a:r>
                      <a:endParaRPr lang="aa-ET" sz="100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82DB"/>
                    </a:solidFill>
                  </a:tcPr>
                </a:tc>
                <a:extLst>
                  <a:ext uri="{0D108BD9-81ED-4DB2-BD59-A6C34878D82A}">
                    <a16:rowId xmlns:a16="http://schemas.microsoft.com/office/drawing/2014/main" val="2753656887"/>
                  </a:ext>
                </a:extLst>
              </a:tr>
              <a:tr h="293901">
                <a:tc>
                  <a:txBody>
                    <a:bodyPr/>
                    <a:lstStyle/>
                    <a:p>
                      <a:pPr algn="l">
                        <a:spcAft>
                          <a:spcPts val="1200"/>
                        </a:spcAft>
                      </a:pPr>
                      <a:r>
                        <a:rPr lang="sl-SI" sz="1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SKUPAJ</a:t>
                      </a:r>
                      <a:endParaRPr lang="aa-ET" sz="100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82DB"/>
                    </a:solidFill>
                  </a:tcPr>
                </a:tc>
                <a:tc>
                  <a:txBody>
                    <a:bodyPr/>
                    <a:lstStyle/>
                    <a:p>
                      <a:pPr algn="ctr">
                        <a:spcAft>
                          <a:spcPts val="1200"/>
                        </a:spcAft>
                      </a:pPr>
                      <a:r>
                        <a:rPr lang="sl-SI"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156.5</a:t>
                      </a:r>
                      <a:endParaRPr lang="aa-ET" sz="1000" dirty="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CCF0"/>
                    </a:solidFill>
                  </a:tcPr>
                </a:tc>
                <a:tc>
                  <a:txBody>
                    <a:bodyPr/>
                    <a:lstStyle/>
                    <a:p>
                      <a:pPr algn="ctr">
                        <a:spcAft>
                          <a:spcPts val="1200"/>
                        </a:spcAft>
                      </a:pPr>
                      <a:r>
                        <a:rPr lang="sl-SI"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49.8</a:t>
                      </a:r>
                      <a:endParaRPr lang="aa-ET" sz="100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CCF0"/>
                    </a:solidFill>
                  </a:tcPr>
                </a:tc>
                <a:tc>
                  <a:txBody>
                    <a:bodyPr/>
                    <a:lstStyle/>
                    <a:p>
                      <a:pPr algn="ctr">
                        <a:spcAft>
                          <a:spcPts val="1200"/>
                        </a:spcAft>
                      </a:pPr>
                      <a:r>
                        <a:rPr lang="sl-SI"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56.2</a:t>
                      </a:r>
                      <a:endParaRPr lang="aa-ET" sz="100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CCCF0"/>
                    </a:solidFill>
                  </a:tcPr>
                </a:tc>
                <a:tc>
                  <a:txBody>
                    <a:bodyPr/>
                    <a:lstStyle/>
                    <a:p>
                      <a:pPr algn="ctr">
                        <a:spcAft>
                          <a:spcPts val="1200"/>
                        </a:spcAft>
                      </a:pPr>
                      <a:r>
                        <a:rPr lang="sl-SI"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262.5</a:t>
                      </a:r>
                      <a:endParaRPr lang="aa-ET" sz="1000" dirty="0">
                        <a:effectLst/>
                        <a:latin typeface="Arial" panose="020B0604020202020204" pitchFamily="34" charset="0"/>
                        <a:ea typeface="Times New Roman" panose="02020603050405020304" pitchFamily="18" charset="0"/>
                        <a:cs typeface="Arial" panose="020B0604020202020204" pitchFamily="34" charset="0"/>
                      </a:endParaRPr>
                    </a:p>
                  </a:txBody>
                  <a:tcPr marL="55424" marR="5542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982DB"/>
                    </a:solidFill>
                  </a:tcPr>
                </a:tc>
                <a:extLst>
                  <a:ext uri="{0D108BD9-81ED-4DB2-BD59-A6C34878D82A}">
                    <a16:rowId xmlns:a16="http://schemas.microsoft.com/office/drawing/2014/main" val="1948147376"/>
                  </a:ext>
                </a:extLst>
              </a:tr>
            </a:tbl>
          </a:graphicData>
        </a:graphic>
      </p:graphicFrame>
      <p:sp>
        <p:nvSpPr>
          <p:cNvPr id="2" name="TextBox 1">
            <a:extLst>
              <a:ext uri="{FF2B5EF4-FFF2-40B4-BE49-F238E27FC236}">
                <a16:creationId xmlns:a16="http://schemas.microsoft.com/office/drawing/2014/main" id="{C39B243B-EBC1-1D3D-EC77-776ED720D8CE}"/>
              </a:ext>
            </a:extLst>
          </p:cNvPr>
          <p:cNvSpPr txBox="1"/>
          <p:nvPr/>
        </p:nvSpPr>
        <p:spPr>
          <a:xfrm>
            <a:off x="358620" y="3536281"/>
            <a:ext cx="3926457" cy="270637"/>
          </a:xfrm>
          <a:prstGeom prst="rect">
            <a:avLst/>
          </a:prstGeom>
          <a:noFill/>
        </p:spPr>
        <p:txBody>
          <a:bodyPr wrap="square" lIns="54000" tIns="54000" rIns="54000" bIns="54000" rtlCol="0">
            <a:spAutoFit/>
          </a:bodyPr>
          <a:lstStyle/>
          <a:p>
            <a:r>
              <a:rPr lang="sl-SI" sz="1000" dirty="0">
                <a:latin typeface="Arial" panose="020B0604020202020204" pitchFamily="34" charset="0"/>
                <a:cs typeface="Arial" panose="020B0604020202020204" pitchFamily="34" charset="0"/>
              </a:rPr>
              <a:t>Opomba: Ocena na osnovi scenarija primerljivih držav</a:t>
            </a:r>
          </a:p>
        </p:txBody>
      </p:sp>
    </p:spTree>
    <p:extLst>
      <p:ext uri="{BB962C8B-B14F-4D97-AF65-F5344CB8AC3E}">
        <p14:creationId xmlns:p14="http://schemas.microsoft.com/office/powerpoint/2010/main" val="62991224"/>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SHPNAME" val="DRAFT"/>
</p:tagLst>
</file>

<file path=ppt/tags/tag2.xml><?xml version="1.0" encoding="utf-8"?>
<p:tagLst xmlns:a="http://schemas.openxmlformats.org/drawingml/2006/main" xmlns:r="http://schemas.openxmlformats.org/officeDocument/2006/relationships" xmlns:p="http://schemas.openxmlformats.org/presentationml/2006/main">
  <p:tag name="SHPNAME" val="DRAFT"/>
</p:tagLst>
</file>

<file path=ppt/tags/tag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073.5104976852086565"/>
</p:tagLst>
</file>

<file path=ppt/tags/tag4.xml><?xml version="1.0" encoding="utf-8"?>
<p:tagLst xmlns:a="http://schemas.openxmlformats.org/drawingml/2006/main" xmlns:r="http://schemas.openxmlformats.org/officeDocument/2006/relationships" xmlns:p="http://schemas.openxmlformats.org/presentationml/2006/main">
  <p:tag name="MS_PLACEHOLDERID" val="PlaceholderID43073.5104976852019833"/>
</p:tagLst>
</file>

<file path=ppt/theme/theme1.xml><?xml version="1.0" encoding="utf-8"?>
<a:theme xmlns:a="http://schemas.openxmlformats.org/drawingml/2006/main" name="Grant Thornton UK_Report Template">
  <a:themeElements>
    <a:clrScheme name="GT template">
      <a:dk1>
        <a:srgbClr val="262626"/>
      </a:dk1>
      <a:lt1>
        <a:sysClr val="window" lastClr="FFFFFF"/>
      </a:lt1>
      <a:dk2>
        <a:srgbClr val="4F2D7F"/>
      </a:dk2>
      <a:lt2>
        <a:srgbClr val="009B76"/>
      </a:lt2>
      <a:accent1>
        <a:srgbClr val="C30045"/>
      </a:accent1>
      <a:accent2>
        <a:srgbClr val="EAAB00"/>
      </a:accent2>
      <a:accent3>
        <a:srgbClr val="7AB800"/>
      </a:accent3>
      <a:accent4>
        <a:srgbClr val="006D55"/>
      </a:accent4>
      <a:accent5>
        <a:srgbClr val="E7DED0"/>
      </a:accent5>
      <a:accent6>
        <a:srgbClr val="7F7F7F"/>
      </a:accent6>
      <a:hlink>
        <a:srgbClr val="009B76"/>
      </a:hlink>
      <a:folHlink>
        <a:srgbClr val="4F2D7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6350">
          <a:noFill/>
        </a:ln>
      </a:spPr>
      <a:bodyPr lIns="54000" tIns="54000" rIns="54000" bIns="54000" rtlCol="0" anchor="ctr"/>
      <a:lstStyle>
        <a:defPPr algn="ctr">
          <a:defRPr sz="800" dirty="0" err="1" smtClean="0">
            <a:solidFill>
              <a:schemeClr val="bg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spAutoFit/>
      </a:bodyPr>
      <a:lstStyle>
        <a:defPPr>
          <a:defRPr sz="1050" dirty="0" err="1" smtClean="0"/>
        </a:defPPr>
      </a:lstStyle>
    </a:txDef>
  </a:objectDefaults>
  <a:extraClrSchemeLst/>
  <a:extLst>
    <a:ext uri="{05A4C25C-085E-4340-85A3-A5531E510DB2}">
      <thm15:themeFamily xmlns:thm15="http://schemas.microsoft.com/office/thememl/2012/main" name="Grant Thornton UK_TAS Report Template.potx" id="{6CC868C9-3775-41A2-8A24-E49F9A1A7872}" vid="{4C826942-B075-4314-BF66-3E034A69771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ettings xmlns="http://hamilton-brown.com/office">
  <HB.PowerPoint.Services.SaveTasks.TemplateTargetSettings xmlns="">{"ActiveTarget":{"$type":"HB.PowerPoint.Services.SaveTasks.PresentationTemplateSaveTarget, HB.PowerPoint.Services","Tasks":{"$type":"System.Collections.Generic.HashSet`1[[System.Type, mscorlib]], System.Core","$values":["HB.PowerPoint.Services.SaveTasks.SaveFields, HB.PowerPoint.Services, Version=1.0.0.0, Culture=neutral, PublicKeyToken=null"]}}}</HB.PowerPoint.Services.SaveTasks.TemplateTargetSettings>
  <HB.PowerPoint.Services.LiveObjects.PresentationLiveShapes xmlns="">{"Shapes":[],"Components":{}}</HB.PowerPoint.Services.LiveObjects.PresentationLiveShapes>
  <HB.PowerPoint.Services.Templates.Fields.PresentationTemplateFields xmlns="">{"TemplateFields":[],"TemplateFieldRangeInfo":[]}</HB.PowerPoint.Services.Templates.Fields.PresentationTemplateFields>
</Settings>
</file>

<file path=customXml/itemProps1.xml><?xml version="1.0" encoding="utf-8"?>
<ds:datastoreItem xmlns:ds="http://schemas.openxmlformats.org/officeDocument/2006/customXml" ds:itemID="{4A6D3A0E-F3E1-4148-9F31-3D59E4423A67}">
  <ds:schemaRefs>
    <ds:schemaRef ds:uri="http://hamilton-brown.com/office"/>
    <ds:schemaRef ds:uri=""/>
  </ds:schemaRefs>
</ds:datastoreItem>
</file>

<file path=docProps/app.xml><?xml version="1.0" encoding="utf-8"?>
<Properties xmlns="http://schemas.openxmlformats.org/officeDocument/2006/extended-properties" xmlns:vt="http://schemas.openxmlformats.org/officeDocument/2006/docPropsVTypes">
  <Template>Grant Thornton UK_TAS Report Template</Template>
  <TotalTime>203956</TotalTime>
  <Words>2885</Words>
  <Application>Microsoft Office PowerPoint</Application>
  <PresentationFormat>A4 (210 x 297 mm)</PresentationFormat>
  <Paragraphs>509</Paragraphs>
  <Slides>44</Slides>
  <Notes>1</Notes>
  <HiddenSlides>0</HiddenSlides>
  <MMClips>0</MMClips>
  <ScaleCrop>false</ScaleCrop>
  <HeadingPairs>
    <vt:vector size="6" baseType="variant">
      <vt:variant>
        <vt:lpstr>Uporabljene pisave</vt:lpstr>
      </vt:variant>
      <vt:variant>
        <vt:i4>9</vt:i4>
      </vt:variant>
      <vt:variant>
        <vt:lpstr>Tema</vt:lpstr>
      </vt:variant>
      <vt:variant>
        <vt:i4>2</vt:i4>
      </vt:variant>
      <vt:variant>
        <vt:lpstr>Naslovi diapozitivov</vt:lpstr>
      </vt:variant>
      <vt:variant>
        <vt:i4>44</vt:i4>
      </vt:variant>
    </vt:vector>
  </HeadingPairs>
  <TitlesOfParts>
    <vt:vector size="55" baseType="lpstr">
      <vt:lpstr>ＭＳ Ｐゴシック</vt:lpstr>
      <vt:lpstr>Arial</vt:lpstr>
      <vt:lpstr>Arial Narrow</vt:lpstr>
      <vt:lpstr>Calibri</vt:lpstr>
      <vt:lpstr>Calibri Light</vt:lpstr>
      <vt:lpstr>Garamond</vt:lpstr>
      <vt:lpstr>Symbol</vt:lpstr>
      <vt:lpstr>Times New Roman</vt:lpstr>
      <vt:lpstr>Wingdings</vt:lpstr>
      <vt:lpstr>Grant Thornton UK_Report Template</vt:lpstr>
      <vt:lpstr>Custom Design</vt:lpstr>
      <vt:lpstr>PowerPointova predstavitev</vt:lpstr>
      <vt:lpstr>Ekonomska analiza letalske povezljivosti Slovenije  Obdobje 1.11.2017 do 31.10.2022  z napovedjo do 31.10.2023   </vt:lpstr>
      <vt:lpstr>Struktura </vt:lpstr>
      <vt:lpstr>1. Makroekonomski vidiki sedanjega stanja letalske povezljivosti Slovenije</vt:lpstr>
      <vt:lpstr>Letalska povezanost Slovenije</vt:lpstr>
      <vt:lpstr>Izgubljeno število letalskih potnikov zaradi stečaja AA</vt:lpstr>
      <vt:lpstr>Izgubljeno število letalskih potnikov zaradi stečaja AA</vt:lpstr>
      <vt:lpstr>Makroekonomski pomen nacionalnega letalskega prevoznika </vt:lpstr>
      <vt:lpstr>Skupni ekonomski učinki Adrie Airways na slovensko gospodarstvo </vt:lpstr>
      <vt:lpstr>Učinki Adrie Airways na turizem</vt:lpstr>
      <vt:lpstr>Skupne makroekonomske izgube zaradi stečaja Adrie Airways</vt:lpstr>
      <vt:lpstr>Oportunitetni stroški izgube nacionalnega letalskega prevoznika</vt:lpstr>
      <vt:lpstr>2. Primerjalna analiza učinkovitosti subvencioniranja nizkocenovnih prevoznikov, tradicionalnih prevoznikov in lastnega prevoznika</vt:lpstr>
      <vt:lpstr>Primerjava PSO subvencij med EU državami</vt:lpstr>
      <vt:lpstr>Primerjava subvencij med letalskimi prevozniki</vt:lpstr>
      <vt:lpstr>Primerjava subvencij med letalskimi prevozniki</vt:lpstr>
      <vt:lpstr>Možnosti spodbujanja zračne povezljivosti - Ocena variant </vt:lpstr>
      <vt:lpstr>3. Modeli organiziranja in delovanja nove domače letalske družbe</vt:lpstr>
      <vt:lpstr>Modeli in predpostavke simulacij v modelih</vt:lpstr>
      <vt:lpstr>Primeren tip letal</vt:lpstr>
      <vt:lpstr>Vozni red – projekcija za koledarsko leto</vt:lpstr>
      <vt:lpstr>Destinacije</vt:lpstr>
      <vt:lpstr>4. Finančne projekcije delovanja nove domače letalske družbe</vt:lpstr>
      <vt:lpstr>Dejanski podatki Adria Airways (2018)</vt:lpstr>
      <vt:lpstr>Finančne projekcije poslovanja družbe</vt:lpstr>
      <vt:lpstr>Predpostavke (osnovni scenarij)</vt:lpstr>
      <vt:lpstr>Celotni dobiček / izguba</vt:lpstr>
      <vt:lpstr>Kumulativni dobiček / izguba (PPP)</vt:lpstr>
      <vt:lpstr>Stanje kapitala (ob začetnem vložku 50 mio €)</vt:lpstr>
      <vt:lpstr>Analiza občutljivosti</vt:lpstr>
      <vt:lpstr>1. Matrika projekcij izida iz poslovanja</vt:lpstr>
      <vt:lpstr>2. Vpliv cene goriva</vt:lpstr>
      <vt:lpstr>2. Vpliv cene goriva</vt:lpstr>
      <vt:lpstr>3. Vozni red 2</vt:lpstr>
      <vt:lpstr>3. Vozni red 2</vt:lpstr>
      <vt:lpstr>3. Vozni red 2</vt:lpstr>
      <vt:lpstr>4. Vozni red 3</vt:lpstr>
      <vt:lpstr>4. Vozni red 3</vt:lpstr>
      <vt:lpstr>5. Večji tip letala (A220-100), Vozni red 1</vt:lpstr>
      <vt:lpstr>5. Večji tip letala (A220-100)</vt:lpstr>
      <vt:lpstr>5. Večji tip letala (A220-100)</vt:lpstr>
      <vt:lpstr>Potrebni začetni kapitalski vložek</vt:lpstr>
      <vt:lpstr>5. Ugotovitve</vt:lpstr>
      <vt:lpstr>Hvala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JD1</dc:creator>
  <cp:lastModifiedBy>Tanja Šarabon</cp:lastModifiedBy>
  <cp:revision>699</cp:revision>
  <cp:lastPrinted>2023-04-04T09:05:17Z</cp:lastPrinted>
  <dcterms:created xsi:type="dcterms:W3CDTF">2019-01-22T17:07:37Z</dcterms:created>
  <dcterms:modified xsi:type="dcterms:W3CDTF">2023-06-01T14:54:45Z</dcterms:modified>
</cp:coreProperties>
</file>